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2"/>
  </p:notesMasterIdLst>
  <p:sldIdLst>
    <p:sldId id="493" r:id="rId5"/>
    <p:sldId id="494" r:id="rId6"/>
    <p:sldId id="598" r:id="rId7"/>
    <p:sldId id="595" r:id="rId8"/>
    <p:sldId id="536" r:id="rId9"/>
    <p:sldId id="537" r:id="rId10"/>
    <p:sldId id="538" r:id="rId11"/>
    <p:sldId id="539" r:id="rId12"/>
    <p:sldId id="540" r:id="rId13"/>
    <p:sldId id="541" r:id="rId14"/>
    <p:sldId id="599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50" r:id="rId23"/>
    <p:sldId id="552" r:id="rId24"/>
    <p:sldId id="549" r:id="rId25"/>
    <p:sldId id="551" r:id="rId26"/>
    <p:sldId id="553" r:id="rId27"/>
    <p:sldId id="555" r:id="rId28"/>
    <p:sldId id="554" r:id="rId29"/>
    <p:sldId id="556" r:id="rId30"/>
    <p:sldId id="55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B301D1-90EB-426B-B401-DA8136F0DB43}" v="1" dt="2024-09-09T18:47:46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78231" autoAdjust="0"/>
  </p:normalViewPr>
  <p:slideViewPr>
    <p:cSldViewPr snapToGrid="0">
      <p:cViewPr varScale="1">
        <p:scale>
          <a:sx n="108" d="100"/>
          <a:sy n="108" d="100"/>
        </p:scale>
        <p:origin x="10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, Kathryn" userId="e82d455b-8178-43a2-b28f-e12ccb35dbdc" providerId="ADAL" clId="{C5B301D1-90EB-426B-B401-DA8136F0DB43}"/>
    <pc:docChg chg="undo custSel addSld delSld modSld">
      <pc:chgData name="Zhao, Kathryn" userId="e82d455b-8178-43a2-b28f-e12ccb35dbdc" providerId="ADAL" clId="{C5B301D1-90EB-426B-B401-DA8136F0DB43}" dt="2024-09-09T18:50:24.702" v="111" actId="6549"/>
      <pc:docMkLst>
        <pc:docMk/>
      </pc:docMkLst>
      <pc:sldChg chg="modNotesTx">
        <pc:chgData name="Zhao, Kathryn" userId="e82d455b-8178-43a2-b28f-e12ccb35dbdc" providerId="ADAL" clId="{C5B301D1-90EB-426B-B401-DA8136F0DB43}" dt="2024-09-09T18:49:08.751" v="92" actId="6549"/>
        <pc:sldMkLst>
          <pc:docMk/>
          <pc:sldMk cId="1204206849" sldId="494"/>
        </pc:sldMkLst>
      </pc:sldChg>
      <pc:sldChg chg="modNotesTx">
        <pc:chgData name="Zhao, Kathryn" userId="e82d455b-8178-43a2-b28f-e12ccb35dbdc" providerId="ADAL" clId="{C5B301D1-90EB-426B-B401-DA8136F0DB43}" dt="2024-09-09T18:49:19.013" v="95" actId="6549"/>
        <pc:sldMkLst>
          <pc:docMk/>
          <pc:sldMk cId="3358797326" sldId="536"/>
        </pc:sldMkLst>
      </pc:sldChg>
      <pc:sldChg chg="modNotesTx">
        <pc:chgData name="Zhao, Kathryn" userId="e82d455b-8178-43a2-b28f-e12ccb35dbdc" providerId="ADAL" clId="{C5B301D1-90EB-426B-B401-DA8136F0DB43}" dt="2024-09-09T18:49:23.385" v="96" actId="6549"/>
        <pc:sldMkLst>
          <pc:docMk/>
          <pc:sldMk cId="3355713790" sldId="537"/>
        </pc:sldMkLst>
      </pc:sldChg>
      <pc:sldChg chg="add del modNotesTx">
        <pc:chgData name="Zhao, Kathryn" userId="e82d455b-8178-43a2-b28f-e12ccb35dbdc" providerId="ADAL" clId="{C5B301D1-90EB-426B-B401-DA8136F0DB43}" dt="2024-09-09T18:49:25.835" v="97" actId="6549"/>
        <pc:sldMkLst>
          <pc:docMk/>
          <pc:sldMk cId="864668531" sldId="538"/>
        </pc:sldMkLst>
      </pc:sldChg>
      <pc:sldChg chg="add del modNotesTx">
        <pc:chgData name="Zhao, Kathryn" userId="e82d455b-8178-43a2-b28f-e12ccb35dbdc" providerId="ADAL" clId="{C5B301D1-90EB-426B-B401-DA8136F0DB43}" dt="2024-09-09T18:49:30.266" v="98" actId="6549"/>
        <pc:sldMkLst>
          <pc:docMk/>
          <pc:sldMk cId="2000578074" sldId="539"/>
        </pc:sldMkLst>
      </pc:sldChg>
      <pc:sldChg chg="add del modNotesTx">
        <pc:chgData name="Zhao, Kathryn" userId="e82d455b-8178-43a2-b28f-e12ccb35dbdc" providerId="ADAL" clId="{C5B301D1-90EB-426B-B401-DA8136F0DB43}" dt="2024-09-09T18:49:32.870" v="99" actId="6549"/>
        <pc:sldMkLst>
          <pc:docMk/>
          <pc:sldMk cId="2910527275" sldId="540"/>
        </pc:sldMkLst>
      </pc:sldChg>
      <pc:sldChg chg="add del modNotesTx">
        <pc:chgData name="Zhao, Kathryn" userId="e82d455b-8178-43a2-b28f-e12ccb35dbdc" providerId="ADAL" clId="{C5B301D1-90EB-426B-B401-DA8136F0DB43}" dt="2024-09-09T18:49:38.682" v="100" actId="6549"/>
        <pc:sldMkLst>
          <pc:docMk/>
          <pc:sldMk cId="1312785190" sldId="541"/>
        </pc:sldMkLst>
      </pc:sldChg>
      <pc:sldChg chg="add del modNotesTx">
        <pc:chgData name="Zhao, Kathryn" userId="e82d455b-8178-43a2-b28f-e12ccb35dbdc" providerId="ADAL" clId="{C5B301D1-90EB-426B-B401-DA8136F0DB43}" dt="2024-09-09T18:49:45.582" v="102" actId="6549"/>
        <pc:sldMkLst>
          <pc:docMk/>
          <pc:sldMk cId="4015960508" sldId="542"/>
        </pc:sldMkLst>
      </pc:sldChg>
      <pc:sldChg chg="add del modNotesTx">
        <pc:chgData name="Zhao, Kathryn" userId="e82d455b-8178-43a2-b28f-e12ccb35dbdc" providerId="ADAL" clId="{C5B301D1-90EB-426B-B401-DA8136F0DB43}" dt="2024-09-09T18:49:53.380" v="103" actId="6549"/>
        <pc:sldMkLst>
          <pc:docMk/>
          <pc:sldMk cId="3585150479" sldId="543"/>
        </pc:sldMkLst>
      </pc:sldChg>
      <pc:sldChg chg="add del modNotesTx">
        <pc:chgData name="Zhao, Kathryn" userId="e82d455b-8178-43a2-b28f-e12ccb35dbdc" providerId="ADAL" clId="{C5B301D1-90EB-426B-B401-DA8136F0DB43}" dt="2024-09-09T18:49:57.551" v="104" actId="6549"/>
        <pc:sldMkLst>
          <pc:docMk/>
          <pc:sldMk cId="2635852008" sldId="544"/>
        </pc:sldMkLst>
      </pc:sldChg>
      <pc:sldChg chg="add del modNotesTx">
        <pc:chgData name="Zhao, Kathryn" userId="e82d455b-8178-43a2-b28f-e12ccb35dbdc" providerId="ADAL" clId="{C5B301D1-90EB-426B-B401-DA8136F0DB43}" dt="2024-09-09T18:50:00.411" v="105" actId="6549"/>
        <pc:sldMkLst>
          <pc:docMk/>
          <pc:sldMk cId="1241676083" sldId="545"/>
        </pc:sldMkLst>
      </pc:sldChg>
      <pc:sldChg chg="add del modNotesTx">
        <pc:chgData name="Zhao, Kathryn" userId="e82d455b-8178-43a2-b28f-e12ccb35dbdc" providerId="ADAL" clId="{C5B301D1-90EB-426B-B401-DA8136F0DB43}" dt="2024-09-09T18:50:03.164" v="106" actId="6549"/>
        <pc:sldMkLst>
          <pc:docMk/>
          <pc:sldMk cId="4098783898" sldId="546"/>
        </pc:sldMkLst>
      </pc:sldChg>
      <pc:sldChg chg="add del">
        <pc:chgData name="Zhao, Kathryn" userId="e82d455b-8178-43a2-b28f-e12ccb35dbdc" providerId="ADAL" clId="{C5B301D1-90EB-426B-B401-DA8136F0DB43}" dt="2024-09-09T18:46:43.171" v="69" actId="47"/>
        <pc:sldMkLst>
          <pc:docMk/>
          <pc:sldMk cId="2777678657" sldId="547"/>
        </pc:sldMkLst>
      </pc:sldChg>
      <pc:sldChg chg="add del modNotesTx">
        <pc:chgData name="Zhao, Kathryn" userId="e82d455b-8178-43a2-b28f-e12ccb35dbdc" providerId="ADAL" clId="{C5B301D1-90EB-426B-B401-DA8136F0DB43}" dt="2024-09-09T18:50:07.757" v="107" actId="6549"/>
        <pc:sldMkLst>
          <pc:docMk/>
          <pc:sldMk cId="2873228466" sldId="548"/>
        </pc:sldMkLst>
      </pc:sldChg>
      <pc:sldChg chg="add del">
        <pc:chgData name="Zhao, Kathryn" userId="e82d455b-8178-43a2-b28f-e12ccb35dbdc" providerId="ADAL" clId="{C5B301D1-90EB-426B-B401-DA8136F0DB43}" dt="2024-09-09T18:46:44.186" v="73" actId="47"/>
        <pc:sldMkLst>
          <pc:docMk/>
          <pc:sldMk cId="1246361034" sldId="549"/>
        </pc:sldMkLst>
      </pc:sldChg>
      <pc:sldChg chg="add del">
        <pc:chgData name="Zhao, Kathryn" userId="e82d455b-8178-43a2-b28f-e12ccb35dbdc" providerId="ADAL" clId="{C5B301D1-90EB-426B-B401-DA8136F0DB43}" dt="2024-09-09T18:46:43.688" v="71" actId="47"/>
        <pc:sldMkLst>
          <pc:docMk/>
          <pc:sldMk cId="1590381738" sldId="550"/>
        </pc:sldMkLst>
      </pc:sldChg>
      <pc:sldChg chg="add del">
        <pc:chgData name="Zhao, Kathryn" userId="e82d455b-8178-43a2-b28f-e12ccb35dbdc" providerId="ADAL" clId="{C5B301D1-90EB-426B-B401-DA8136F0DB43}" dt="2024-09-09T18:46:44.441" v="74" actId="47"/>
        <pc:sldMkLst>
          <pc:docMk/>
          <pc:sldMk cId="3263699688" sldId="551"/>
        </pc:sldMkLst>
      </pc:sldChg>
      <pc:sldChg chg="add del">
        <pc:chgData name="Zhao, Kathryn" userId="e82d455b-8178-43a2-b28f-e12ccb35dbdc" providerId="ADAL" clId="{C5B301D1-90EB-426B-B401-DA8136F0DB43}" dt="2024-09-09T18:46:43.949" v="72" actId="47"/>
        <pc:sldMkLst>
          <pc:docMk/>
          <pc:sldMk cId="1642007584" sldId="552"/>
        </pc:sldMkLst>
      </pc:sldChg>
      <pc:sldChg chg="add del modNotesTx">
        <pc:chgData name="Zhao, Kathryn" userId="e82d455b-8178-43a2-b28f-e12ccb35dbdc" providerId="ADAL" clId="{C5B301D1-90EB-426B-B401-DA8136F0DB43}" dt="2024-09-09T18:50:15.827" v="108" actId="6549"/>
        <pc:sldMkLst>
          <pc:docMk/>
          <pc:sldMk cId="1362366535" sldId="553"/>
        </pc:sldMkLst>
      </pc:sldChg>
      <pc:sldChg chg="add del modNotesTx">
        <pc:chgData name="Zhao, Kathryn" userId="e82d455b-8178-43a2-b28f-e12ccb35dbdc" providerId="ADAL" clId="{C5B301D1-90EB-426B-B401-DA8136F0DB43}" dt="2024-09-09T18:50:22.170" v="110" actId="6549"/>
        <pc:sldMkLst>
          <pc:docMk/>
          <pc:sldMk cId="1790789283" sldId="554"/>
        </pc:sldMkLst>
      </pc:sldChg>
      <pc:sldChg chg="add del modNotesTx">
        <pc:chgData name="Zhao, Kathryn" userId="e82d455b-8178-43a2-b28f-e12ccb35dbdc" providerId="ADAL" clId="{C5B301D1-90EB-426B-B401-DA8136F0DB43}" dt="2024-09-09T18:50:19.248" v="109" actId="6549"/>
        <pc:sldMkLst>
          <pc:docMk/>
          <pc:sldMk cId="3795388466" sldId="555"/>
        </pc:sldMkLst>
      </pc:sldChg>
      <pc:sldChg chg="add del modNotesTx">
        <pc:chgData name="Zhao, Kathryn" userId="e82d455b-8178-43a2-b28f-e12ccb35dbdc" providerId="ADAL" clId="{C5B301D1-90EB-426B-B401-DA8136F0DB43}" dt="2024-09-09T18:50:24.702" v="111" actId="6549"/>
        <pc:sldMkLst>
          <pc:docMk/>
          <pc:sldMk cId="3461133641" sldId="556"/>
        </pc:sldMkLst>
      </pc:sldChg>
      <pc:sldChg chg="del">
        <pc:chgData name="Zhao, Kathryn" userId="e82d455b-8178-43a2-b28f-e12ccb35dbdc" providerId="ADAL" clId="{C5B301D1-90EB-426B-B401-DA8136F0DB43}" dt="2024-09-09T18:46:36.396" v="0" actId="47"/>
        <pc:sldMkLst>
          <pc:docMk/>
          <pc:sldMk cId="2963462820" sldId="557"/>
        </pc:sldMkLst>
      </pc:sldChg>
      <pc:sldChg chg="del">
        <pc:chgData name="Zhao, Kathryn" userId="e82d455b-8178-43a2-b28f-e12ccb35dbdc" providerId="ADAL" clId="{C5B301D1-90EB-426B-B401-DA8136F0DB43}" dt="2024-09-09T18:46:36.897" v="1" actId="47"/>
        <pc:sldMkLst>
          <pc:docMk/>
          <pc:sldMk cId="99585638" sldId="558"/>
        </pc:sldMkLst>
      </pc:sldChg>
      <pc:sldChg chg="modSp add del mod">
        <pc:chgData name="Zhao, Kathryn" userId="e82d455b-8178-43a2-b28f-e12ccb35dbdc" providerId="ADAL" clId="{C5B301D1-90EB-426B-B401-DA8136F0DB43}" dt="2024-09-09T18:47:51.331" v="91" actId="20577"/>
        <pc:sldMkLst>
          <pc:docMk/>
          <pc:sldMk cId="823202678" sldId="559"/>
        </pc:sldMkLst>
        <pc:spChg chg="mod">
          <ac:chgData name="Zhao, Kathryn" userId="e82d455b-8178-43a2-b28f-e12ccb35dbdc" providerId="ADAL" clId="{C5B301D1-90EB-426B-B401-DA8136F0DB43}" dt="2024-09-09T18:47:51.331" v="91" actId="20577"/>
          <ac:spMkLst>
            <pc:docMk/>
            <pc:sldMk cId="823202678" sldId="559"/>
            <ac:spMk id="3" creationId="{230AD2D3-BCFC-1D27-7BFF-0C5BBFEAAC11}"/>
          </ac:spMkLst>
        </pc:spChg>
      </pc:sldChg>
      <pc:sldChg chg="del">
        <pc:chgData name="Zhao, Kathryn" userId="e82d455b-8178-43a2-b28f-e12ccb35dbdc" providerId="ADAL" clId="{C5B301D1-90EB-426B-B401-DA8136F0DB43}" dt="2024-09-09T18:46:36.938" v="2" actId="47"/>
        <pc:sldMkLst>
          <pc:docMk/>
          <pc:sldMk cId="2094999165" sldId="560"/>
        </pc:sldMkLst>
      </pc:sldChg>
      <pc:sldChg chg="del">
        <pc:chgData name="Zhao, Kathryn" userId="e82d455b-8178-43a2-b28f-e12ccb35dbdc" providerId="ADAL" clId="{C5B301D1-90EB-426B-B401-DA8136F0DB43}" dt="2024-09-09T18:46:36.966" v="3" actId="47"/>
        <pc:sldMkLst>
          <pc:docMk/>
          <pc:sldMk cId="2758410382" sldId="561"/>
        </pc:sldMkLst>
      </pc:sldChg>
      <pc:sldChg chg="del">
        <pc:chgData name="Zhao, Kathryn" userId="e82d455b-8178-43a2-b28f-e12ccb35dbdc" providerId="ADAL" clId="{C5B301D1-90EB-426B-B401-DA8136F0DB43}" dt="2024-09-09T18:46:36.997" v="4" actId="47"/>
        <pc:sldMkLst>
          <pc:docMk/>
          <pc:sldMk cId="3680749017" sldId="562"/>
        </pc:sldMkLst>
      </pc:sldChg>
      <pc:sldChg chg="del">
        <pc:chgData name="Zhao, Kathryn" userId="e82d455b-8178-43a2-b28f-e12ccb35dbdc" providerId="ADAL" clId="{C5B301D1-90EB-426B-B401-DA8136F0DB43}" dt="2024-09-09T18:46:37.029" v="5" actId="47"/>
        <pc:sldMkLst>
          <pc:docMk/>
          <pc:sldMk cId="2875757254" sldId="563"/>
        </pc:sldMkLst>
      </pc:sldChg>
      <pc:sldChg chg="del">
        <pc:chgData name="Zhao, Kathryn" userId="e82d455b-8178-43a2-b28f-e12ccb35dbdc" providerId="ADAL" clId="{C5B301D1-90EB-426B-B401-DA8136F0DB43}" dt="2024-09-09T18:46:37.098" v="7" actId="47"/>
        <pc:sldMkLst>
          <pc:docMk/>
          <pc:sldMk cId="1578036171" sldId="565"/>
        </pc:sldMkLst>
      </pc:sldChg>
      <pc:sldChg chg="del">
        <pc:chgData name="Zhao, Kathryn" userId="e82d455b-8178-43a2-b28f-e12ccb35dbdc" providerId="ADAL" clId="{C5B301D1-90EB-426B-B401-DA8136F0DB43}" dt="2024-09-09T18:46:37.129" v="8" actId="47"/>
        <pc:sldMkLst>
          <pc:docMk/>
          <pc:sldMk cId="333720121" sldId="566"/>
        </pc:sldMkLst>
      </pc:sldChg>
      <pc:sldChg chg="del">
        <pc:chgData name="Zhao, Kathryn" userId="e82d455b-8178-43a2-b28f-e12ccb35dbdc" providerId="ADAL" clId="{C5B301D1-90EB-426B-B401-DA8136F0DB43}" dt="2024-09-09T18:46:37.066" v="6" actId="47"/>
        <pc:sldMkLst>
          <pc:docMk/>
          <pc:sldMk cId="1435843212" sldId="567"/>
        </pc:sldMkLst>
      </pc:sldChg>
      <pc:sldChg chg="del">
        <pc:chgData name="Zhao, Kathryn" userId="e82d455b-8178-43a2-b28f-e12ccb35dbdc" providerId="ADAL" clId="{C5B301D1-90EB-426B-B401-DA8136F0DB43}" dt="2024-09-09T18:46:37.198" v="10" actId="47"/>
        <pc:sldMkLst>
          <pc:docMk/>
          <pc:sldMk cId="3936565016" sldId="568"/>
        </pc:sldMkLst>
      </pc:sldChg>
      <pc:sldChg chg="del">
        <pc:chgData name="Zhao, Kathryn" userId="e82d455b-8178-43a2-b28f-e12ccb35dbdc" providerId="ADAL" clId="{C5B301D1-90EB-426B-B401-DA8136F0DB43}" dt="2024-09-09T18:46:37.182" v="9" actId="47"/>
        <pc:sldMkLst>
          <pc:docMk/>
          <pc:sldMk cId="2606855823" sldId="569"/>
        </pc:sldMkLst>
      </pc:sldChg>
      <pc:sldChg chg="del">
        <pc:chgData name="Zhao, Kathryn" userId="e82d455b-8178-43a2-b28f-e12ccb35dbdc" providerId="ADAL" clId="{C5B301D1-90EB-426B-B401-DA8136F0DB43}" dt="2024-09-09T18:46:37.229" v="11" actId="47"/>
        <pc:sldMkLst>
          <pc:docMk/>
          <pc:sldMk cId="774528578" sldId="570"/>
        </pc:sldMkLst>
      </pc:sldChg>
      <pc:sldChg chg="del">
        <pc:chgData name="Zhao, Kathryn" userId="e82d455b-8178-43a2-b28f-e12ccb35dbdc" providerId="ADAL" clId="{C5B301D1-90EB-426B-B401-DA8136F0DB43}" dt="2024-09-09T18:46:37.298" v="13" actId="47"/>
        <pc:sldMkLst>
          <pc:docMk/>
          <pc:sldMk cId="2792540617" sldId="571"/>
        </pc:sldMkLst>
      </pc:sldChg>
      <pc:sldChg chg="del">
        <pc:chgData name="Zhao, Kathryn" userId="e82d455b-8178-43a2-b28f-e12ccb35dbdc" providerId="ADAL" clId="{C5B301D1-90EB-426B-B401-DA8136F0DB43}" dt="2024-09-09T18:46:37.329" v="14" actId="47"/>
        <pc:sldMkLst>
          <pc:docMk/>
          <pc:sldMk cId="3654475704" sldId="572"/>
        </pc:sldMkLst>
      </pc:sldChg>
      <pc:sldChg chg="del">
        <pc:chgData name="Zhao, Kathryn" userId="e82d455b-8178-43a2-b28f-e12ccb35dbdc" providerId="ADAL" clId="{C5B301D1-90EB-426B-B401-DA8136F0DB43}" dt="2024-09-09T18:46:37.267" v="12" actId="47"/>
        <pc:sldMkLst>
          <pc:docMk/>
          <pc:sldMk cId="1705563470" sldId="573"/>
        </pc:sldMkLst>
      </pc:sldChg>
      <pc:sldChg chg="del">
        <pc:chgData name="Zhao, Kathryn" userId="e82d455b-8178-43a2-b28f-e12ccb35dbdc" providerId="ADAL" clId="{C5B301D1-90EB-426B-B401-DA8136F0DB43}" dt="2024-09-09T18:46:37.360" v="15" actId="47"/>
        <pc:sldMkLst>
          <pc:docMk/>
          <pc:sldMk cId="3944171931" sldId="574"/>
        </pc:sldMkLst>
      </pc:sldChg>
      <pc:sldChg chg="del">
        <pc:chgData name="Zhao, Kathryn" userId="e82d455b-8178-43a2-b28f-e12ccb35dbdc" providerId="ADAL" clId="{C5B301D1-90EB-426B-B401-DA8136F0DB43}" dt="2024-09-09T18:46:37.389" v="16" actId="47"/>
        <pc:sldMkLst>
          <pc:docMk/>
          <pc:sldMk cId="3009917778" sldId="575"/>
        </pc:sldMkLst>
      </pc:sldChg>
      <pc:sldChg chg="del">
        <pc:chgData name="Zhao, Kathryn" userId="e82d455b-8178-43a2-b28f-e12ccb35dbdc" providerId="ADAL" clId="{C5B301D1-90EB-426B-B401-DA8136F0DB43}" dt="2024-09-09T18:46:37.699" v="25" actId="47"/>
        <pc:sldMkLst>
          <pc:docMk/>
          <pc:sldMk cId="4209836917" sldId="576"/>
        </pc:sldMkLst>
      </pc:sldChg>
      <pc:sldChg chg="del">
        <pc:chgData name="Zhao, Kathryn" userId="e82d455b-8178-43a2-b28f-e12ccb35dbdc" providerId="ADAL" clId="{C5B301D1-90EB-426B-B401-DA8136F0DB43}" dt="2024-09-09T18:46:37.551" v="21" actId="47"/>
        <pc:sldMkLst>
          <pc:docMk/>
          <pc:sldMk cId="1408125627" sldId="577"/>
        </pc:sldMkLst>
      </pc:sldChg>
      <pc:sldChg chg="del">
        <pc:chgData name="Zhao, Kathryn" userId="e82d455b-8178-43a2-b28f-e12ccb35dbdc" providerId="ADAL" clId="{C5B301D1-90EB-426B-B401-DA8136F0DB43}" dt="2024-09-09T18:46:37.599" v="22" actId="47"/>
        <pc:sldMkLst>
          <pc:docMk/>
          <pc:sldMk cId="1255352494" sldId="578"/>
        </pc:sldMkLst>
      </pc:sldChg>
      <pc:sldChg chg="del">
        <pc:chgData name="Zhao, Kathryn" userId="e82d455b-8178-43a2-b28f-e12ccb35dbdc" providerId="ADAL" clId="{C5B301D1-90EB-426B-B401-DA8136F0DB43}" dt="2024-09-09T18:46:37.630" v="23" actId="47"/>
        <pc:sldMkLst>
          <pc:docMk/>
          <pc:sldMk cId="4011030259" sldId="579"/>
        </pc:sldMkLst>
      </pc:sldChg>
      <pc:sldChg chg="del">
        <pc:chgData name="Zhao, Kathryn" userId="e82d455b-8178-43a2-b28f-e12ccb35dbdc" providerId="ADAL" clId="{C5B301D1-90EB-426B-B401-DA8136F0DB43}" dt="2024-09-09T18:46:37.436" v="17" actId="47"/>
        <pc:sldMkLst>
          <pc:docMk/>
          <pc:sldMk cId="3913206162" sldId="580"/>
        </pc:sldMkLst>
      </pc:sldChg>
      <pc:sldChg chg="del">
        <pc:chgData name="Zhao, Kathryn" userId="e82d455b-8178-43a2-b28f-e12ccb35dbdc" providerId="ADAL" clId="{C5B301D1-90EB-426B-B401-DA8136F0DB43}" dt="2024-09-09T18:46:37.646" v="24" actId="47"/>
        <pc:sldMkLst>
          <pc:docMk/>
          <pc:sldMk cId="2802411818" sldId="581"/>
        </pc:sldMkLst>
      </pc:sldChg>
      <pc:sldChg chg="del">
        <pc:chgData name="Zhao, Kathryn" userId="e82d455b-8178-43a2-b28f-e12ccb35dbdc" providerId="ADAL" clId="{C5B301D1-90EB-426B-B401-DA8136F0DB43}" dt="2024-09-09T18:46:37.467" v="18" actId="47"/>
        <pc:sldMkLst>
          <pc:docMk/>
          <pc:sldMk cId="1404406374" sldId="582"/>
        </pc:sldMkLst>
      </pc:sldChg>
      <pc:sldChg chg="del">
        <pc:chgData name="Zhao, Kathryn" userId="e82d455b-8178-43a2-b28f-e12ccb35dbdc" providerId="ADAL" clId="{C5B301D1-90EB-426B-B401-DA8136F0DB43}" dt="2024-09-09T18:46:37.498" v="19" actId="47"/>
        <pc:sldMkLst>
          <pc:docMk/>
          <pc:sldMk cId="1443800649" sldId="583"/>
        </pc:sldMkLst>
      </pc:sldChg>
      <pc:sldChg chg="del">
        <pc:chgData name="Zhao, Kathryn" userId="e82d455b-8178-43a2-b28f-e12ccb35dbdc" providerId="ADAL" clId="{C5B301D1-90EB-426B-B401-DA8136F0DB43}" dt="2024-09-09T18:46:37.536" v="20" actId="47"/>
        <pc:sldMkLst>
          <pc:docMk/>
          <pc:sldMk cId="1710958514" sldId="584"/>
        </pc:sldMkLst>
      </pc:sldChg>
      <pc:sldChg chg="del">
        <pc:chgData name="Zhao, Kathryn" userId="e82d455b-8178-43a2-b28f-e12ccb35dbdc" providerId="ADAL" clId="{C5B301D1-90EB-426B-B401-DA8136F0DB43}" dt="2024-09-09T18:46:37.746" v="27" actId="47"/>
        <pc:sldMkLst>
          <pc:docMk/>
          <pc:sldMk cId="2662213268" sldId="585"/>
        </pc:sldMkLst>
      </pc:sldChg>
      <pc:sldChg chg="del">
        <pc:chgData name="Zhao, Kathryn" userId="e82d455b-8178-43a2-b28f-e12ccb35dbdc" providerId="ADAL" clId="{C5B301D1-90EB-426B-B401-DA8136F0DB43}" dt="2024-09-09T18:46:37.799" v="28" actId="47"/>
        <pc:sldMkLst>
          <pc:docMk/>
          <pc:sldMk cId="977091139" sldId="586"/>
        </pc:sldMkLst>
      </pc:sldChg>
      <pc:sldChg chg="del">
        <pc:chgData name="Zhao, Kathryn" userId="e82d455b-8178-43a2-b28f-e12ccb35dbdc" providerId="ADAL" clId="{C5B301D1-90EB-426B-B401-DA8136F0DB43}" dt="2024-09-09T18:46:37.831" v="29" actId="47"/>
        <pc:sldMkLst>
          <pc:docMk/>
          <pc:sldMk cId="2754404120" sldId="587"/>
        </pc:sldMkLst>
      </pc:sldChg>
      <pc:sldChg chg="del">
        <pc:chgData name="Zhao, Kathryn" userId="e82d455b-8178-43a2-b28f-e12ccb35dbdc" providerId="ADAL" clId="{C5B301D1-90EB-426B-B401-DA8136F0DB43}" dt="2024-09-09T18:46:37.868" v="30" actId="47"/>
        <pc:sldMkLst>
          <pc:docMk/>
          <pc:sldMk cId="1354301723" sldId="588"/>
        </pc:sldMkLst>
      </pc:sldChg>
      <pc:sldChg chg="del">
        <pc:chgData name="Zhao, Kathryn" userId="e82d455b-8178-43a2-b28f-e12ccb35dbdc" providerId="ADAL" clId="{C5B301D1-90EB-426B-B401-DA8136F0DB43}" dt="2024-09-09T18:46:37.900" v="31" actId="47"/>
        <pc:sldMkLst>
          <pc:docMk/>
          <pc:sldMk cId="2569194204" sldId="589"/>
        </pc:sldMkLst>
      </pc:sldChg>
      <pc:sldChg chg="del">
        <pc:chgData name="Zhao, Kathryn" userId="e82d455b-8178-43a2-b28f-e12ccb35dbdc" providerId="ADAL" clId="{C5B301D1-90EB-426B-B401-DA8136F0DB43}" dt="2024-09-09T18:46:37.922" v="32" actId="47"/>
        <pc:sldMkLst>
          <pc:docMk/>
          <pc:sldMk cId="3670683756" sldId="590"/>
        </pc:sldMkLst>
      </pc:sldChg>
      <pc:sldChg chg="del">
        <pc:chgData name="Zhao, Kathryn" userId="e82d455b-8178-43a2-b28f-e12ccb35dbdc" providerId="ADAL" clId="{C5B301D1-90EB-426B-B401-DA8136F0DB43}" dt="2024-09-09T18:46:37.954" v="33" actId="47"/>
        <pc:sldMkLst>
          <pc:docMk/>
          <pc:sldMk cId="2690595136" sldId="591"/>
        </pc:sldMkLst>
      </pc:sldChg>
      <pc:sldChg chg="del">
        <pc:chgData name="Zhao, Kathryn" userId="e82d455b-8178-43a2-b28f-e12ccb35dbdc" providerId="ADAL" clId="{C5B301D1-90EB-426B-B401-DA8136F0DB43}" dt="2024-09-09T18:46:38.015" v="34" actId="47"/>
        <pc:sldMkLst>
          <pc:docMk/>
          <pc:sldMk cId="2854350781" sldId="592"/>
        </pc:sldMkLst>
      </pc:sldChg>
      <pc:sldChg chg="del">
        <pc:chgData name="Zhao, Kathryn" userId="e82d455b-8178-43a2-b28f-e12ccb35dbdc" providerId="ADAL" clId="{C5B301D1-90EB-426B-B401-DA8136F0DB43}" dt="2024-09-09T18:46:38.046" v="35" actId="47"/>
        <pc:sldMkLst>
          <pc:docMk/>
          <pc:sldMk cId="771349661" sldId="593"/>
        </pc:sldMkLst>
      </pc:sldChg>
      <pc:sldChg chg="del">
        <pc:chgData name="Zhao, Kathryn" userId="e82d455b-8178-43a2-b28f-e12ccb35dbdc" providerId="ADAL" clId="{C5B301D1-90EB-426B-B401-DA8136F0DB43}" dt="2024-09-09T18:46:38.084" v="37" actId="47"/>
        <pc:sldMkLst>
          <pc:docMk/>
          <pc:sldMk cId="2798851371" sldId="594"/>
        </pc:sldMkLst>
      </pc:sldChg>
      <pc:sldChg chg="modNotesTx">
        <pc:chgData name="Zhao, Kathryn" userId="e82d455b-8178-43a2-b28f-e12ccb35dbdc" providerId="ADAL" clId="{C5B301D1-90EB-426B-B401-DA8136F0DB43}" dt="2024-09-09T18:49:14.905" v="94" actId="6549"/>
        <pc:sldMkLst>
          <pc:docMk/>
          <pc:sldMk cId="405678812" sldId="595"/>
        </pc:sldMkLst>
      </pc:sldChg>
      <pc:sldChg chg="del">
        <pc:chgData name="Zhao, Kathryn" userId="e82d455b-8178-43a2-b28f-e12ccb35dbdc" providerId="ADAL" clId="{C5B301D1-90EB-426B-B401-DA8136F0DB43}" dt="2024-09-09T18:46:37.730" v="26" actId="47"/>
        <pc:sldMkLst>
          <pc:docMk/>
          <pc:sldMk cId="8564394" sldId="596"/>
        </pc:sldMkLst>
      </pc:sldChg>
      <pc:sldChg chg="del">
        <pc:chgData name="Zhao, Kathryn" userId="e82d455b-8178-43a2-b28f-e12ccb35dbdc" providerId="ADAL" clId="{C5B301D1-90EB-426B-B401-DA8136F0DB43}" dt="2024-09-09T18:46:38.062" v="36" actId="47"/>
        <pc:sldMkLst>
          <pc:docMk/>
          <pc:sldMk cId="2242322489" sldId="597"/>
        </pc:sldMkLst>
      </pc:sldChg>
      <pc:sldChg chg="modNotesTx">
        <pc:chgData name="Zhao, Kathryn" userId="e82d455b-8178-43a2-b28f-e12ccb35dbdc" providerId="ADAL" clId="{C5B301D1-90EB-426B-B401-DA8136F0DB43}" dt="2024-09-09T18:49:11.483" v="93" actId="6549"/>
        <pc:sldMkLst>
          <pc:docMk/>
          <pc:sldMk cId="900769871" sldId="598"/>
        </pc:sldMkLst>
      </pc:sldChg>
      <pc:sldChg chg="add del modNotesTx">
        <pc:chgData name="Zhao, Kathryn" userId="e82d455b-8178-43a2-b28f-e12ccb35dbdc" providerId="ADAL" clId="{C5B301D1-90EB-426B-B401-DA8136F0DB43}" dt="2024-09-09T18:49:41.705" v="101" actId="6549"/>
        <pc:sldMkLst>
          <pc:docMk/>
          <pc:sldMk cId="2773717446" sldId="5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7D5B3-A57E-4586-A59F-BEBB0E7FAF02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CB551-20B2-407D-998C-6E806357F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1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C66EEC-7952-4CDE-BA7C-696105BD46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2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2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01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0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4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2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77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0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4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1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02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0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8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7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</a:pPr>
            <a:endParaRPr lang="en-US" sz="12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</a:pPr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C66EEC-7952-4CDE-BA7C-696105BD46E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0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0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CB551-20B2-407D-998C-6E806357FA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3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0AAB-26F2-AFDF-9769-54711C352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299C5-A74A-4567-C8B5-3A66A087F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9ECD-D1DC-9513-BED9-30AF1F73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853C8-32A9-DADB-F824-1BE76524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B2960-CB1E-9092-1F97-473111CC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7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D855-4CAA-3E7D-C480-3B6337D5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57490-DF37-9984-9B87-5DA395D56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41337-C14F-88C6-7587-7A9C274A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C27CE-6492-4D26-B5F0-93C5F78C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154C-C6BC-A5E1-CEFC-762F2F74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100840-31E6-1BF0-1B94-B287204D7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67A7E-2FB1-FA5B-9B37-85A125B8D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57BF-9B7F-4BD3-7745-D361CA3B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C5BF-440E-6E80-D55D-60070857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012-6938-CDB8-8B3E-1562614C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53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565" y="111297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600" b="1" i="0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8396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61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000" b="1" i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21629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/>
            </a:lvl1pPr>
            <a:lvl2pPr marL="557213" indent="-214313">
              <a:buFont typeface="Wingdings" panose="05000000000000000000" pitchFamily="2" charset="2"/>
              <a:buChar char="§"/>
              <a:defRPr sz="21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5627" y="115614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57200" y="1298368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08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55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2700" b="1" cap="all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0218" y="141983"/>
            <a:ext cx="421690" cy="36512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457200" y="3663260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42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73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1800"/>
            </a:lvl1pPr>
            <a:lvl2pPr marL="557213" indent="-214313">
              <a:buFont typeface="Wingdings" panose="05000000000000000000" pitchFamily="2" charset="2"/>
              <a:buChar char="§"/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1800"/>
            </a:lvl1pPr>
            <a:lvl2pPr marL="557213" indent="-214313">
              <a:buFont typeface="Wingdings" panose="05000000000000000000" pitchFamily="2" charset="2"/>
              <a:buChar char="§"/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2210" y="274068"/>
            <a:ext cx="266330" cy="36512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75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37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7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7CA5-746A-75B7-3853-4A9E353D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D1F1D-C34F-BA9B-6035-C48FA5C7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ADDEE-AE55-1CA3-57DE-88200360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35058-5F24-3582-5B70-E38DF6E2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355F-4F87-DBCF-FF30-7C17003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4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31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8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565" y="111297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800" b="1" i="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9023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61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 b="1" i="1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2162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5626" y="115612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298368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54C0D8-78F5-B8E2-8CC0-43C3EEEDC1C3}"/>
              </a:ext>
            </a:extLst>
          </p:cNvPr>
          <p:cNvCxnSpPr/>
          <p:nvPr userDrawn="1"/>
        </p:nvCxnSpPr>
        <p:spPr>
          <a:xfrm flipV="1">
            <a:off x="457200" y="1298368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19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55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0217" y="141981"/>
            <a:ext cx="42169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3663260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4FDF70-E982-9A7B-2DC3-75F4FF20CC61}"/>
              </a:ext>
            </a:extLst>
          </p:cNvPr>
          <p:cNvCxnSpPr/>
          <p:nvPr userDrawn="1"/>
        </p:nvCxnSpPr>
        <p:spPr>
          <a:xfrm flipV="1">
            <a:off x="457200" y="3663260"/>
            <a:ext cx="822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08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63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72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2209" y="274068"/>
            <a:ext cx="26633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5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2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E9EE-5F40-DBF3-3BF4-6827EE33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D5B8C-E514-D03A-7DBA-C8F9B53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1B364-45B4-D6D7-5B6E-5D22F419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EAE9-C050-40C3-CD3B-938F1BB8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4EB76-72D0-02EA-E72C-02536D5C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01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76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11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98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53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B67F-8779-11C0-2D68-A41F2EF6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A2336-05D4-53EC-DE8D-EE7A196FD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24F6-02D5-3E73-C801-2A7BA1F4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7161-ED9C-1034-4B67-FEB40587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8F2C-836A-B7BE-3B58-9766E0F6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170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63DD-E88D-851F-9753-709D99BC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D7FB-09AF-A0E8-E638-0E6814A1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2F25-65A1-434D-DD9F-6756E5C9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7ED6-205C-FA2A-EEE0-83F5832F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C95E6-0C73-8F1A-C9B9-D617A6E3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4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4400-801E-5000-2C95-59DEC4A3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5F7FA-1329-265C-D9A7-9B0867807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C0FFA-F912-11C3-E3FA-71CC2086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7F03-EDF9-36F0-D329-40235B801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07F55-5591-9CB5-4892-86A0EF94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1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81A9-35B0-C8B2-13D0-2DFAFB44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7ADF-1665-AB06-5262-A12AC9C9D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99899-073B-2FC4-2ED7-B1BD9F646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5542-DE45-429F-4958-A6F24099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37030-3D45-A475-CE22-0225FD53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F2E0D-29CC-8E9C-2F72-C6436045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83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CBCE-D3AA-4654-2D36-6BDAB575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D7F6A-F239-D70E-F379-C2678205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63500-F511-893D-8B4F-C80396A3E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CAF4A-ACFC-709A-E1DD-CB8F009A0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5AADB-61D9-322A-9B99-0FAC71CED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ABE99-4EED-D019-704C-2D9CC34C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8FFE7-28AB-FB7B-B161-7B6526F7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9B11C-CF1B-DCDA-0BE5-A1CDEE32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23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EA9D-6542-AB38-BF28-3F99BFE5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2D5463-8EE9-CF7B-B359-39087C7E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7BCCD-CAF9-DA46-A71D-ED29737C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AF95E-04F8-E311-ED5D-49BDAD01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4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8F00-F3CE-5906-426C-59DF0402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B6A60-C197-3EC9-2374-B2C52F129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79D03-0E3C-D4F8-377E-DDFE66A52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80FD8-DBBC-C596-0AE9-0410E974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7467-BEE2-8C0B-AB24-5CCE68F1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0385E-1C57-8E85-FEC0-D412F4AE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049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CD64C-89E7-9DC2-3EB7-E2E0D152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FAD6B-DB97-CF21-8A37-24FF5311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E33B6-5195-844E-9ED1-444C1FEB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974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499C-0F9D-DF11-9FBE-95558CB0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7C03-AAF0-AA56-4114-F672B2E9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9EA66-3640-5998-2B60-B20ACA48D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7132E-D20E-3ED9-336D-B7B710CF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E0B9B-F595-4CE6-17C3-8842280B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13E9-BD9E-0856-06B6-FC84F9C2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91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72C6-6A03-7E88-2D34-7D9D0068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EC86C-77D8-E79C-74FF-71F868003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89DDC-5724-944C-ABF9-6B7CF3A6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9474A-36A3-583C-7067-42204135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004C5-E8F9-FB1F-7570-207D48E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00EC-A5C6-55CC-AE6E-6ECDFAE4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71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B168-FC45-F6A0-11B5-F2F81621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14344-9652-2AA5-A38F-508B390A4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5EA7F-139A-207A-5CD5-CC49E4C4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93F1-A3D7-2B47-746F-9742CFBD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08BD-9086-44E1-5A5C-BB2B846D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088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CEA1C-85FE-2CD5-B90C-73FABE8B6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09B3-BFE7-1B82-1099-D224686A8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3CAA8-F4E9-4DB4-F871-41C7E56C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7D34-96AF-CC1F-12F2-7775057C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E68A-16BB-C52A-5B0E-813ED6AB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AF36-AB09-0717-2977-4BD66137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C4A0B-1FC5-47FB-97CB-8EFAB013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B1FA-421B-63C5-DBD3-0859C07C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97794-441A-9CDA-65AF-7FAF7DDC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7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AB1A-951C-530C-5125-E25B4584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1ED40-1D0F-B19B-1BF7-D9441962B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11AEE-53E6-0331-4784-2C5282257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2F120-04CA-073B-41BD-AE613C824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F40AC-67C2-14F0-40EC-B54D4B422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0856-0FA7-7C39-7D6C-7D14DA1B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0F796-E05E-711B-4955-DA054494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B8E85-40A5-0AF7-B929-1BC2D16D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257A-48A3-61C4-6A80-5C1628C7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5476E-B057-C14C-7498-917AAAA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50DB-D323-CB91-5738-8AF217E3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61040-A667-58F4-8ABD-954E97F5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3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9B1F8-ED18-A65B-C287-E9B86CC9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49CC8-99FC-7E7A-0620-BF7FD951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6A81C-E126-D999-F99D-E9E1F72E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61D1-9C91-3288-27A1-BE3395EC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7B97-5238-8E7C-7F64-8C39E56AC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C7FE0-316B-CAC1-FA72-E9D845D17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CF5B3-0104-3585-58BF-783FEF42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74C65-D5B5-883E-EDB9-4D72A0E2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938AA-0902-B4EB-C207-6ACA6F02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F388-CC07-21F6-AFCD-528953C2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F015B-DB0E-6546-AB4D-87F08004F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59AD8-76AA-6F28-43AC-191399871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E6C8F-E214-3DFB-25D6-6833B761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672F5-EED8-5F16-EDE2-EE94F820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07EF6-5A98-3CF4-0746-FF40979B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5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CC139-1DB6-EC88-71C2-9FE7FE9D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B07B2-8C19-129B-59DD-BE29F940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9D53A-063C-907A-82E9-62923ED78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5FD46-5FB1-4724-B973-7811F67483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9BD33-B719-07A5-87EC-48150F295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F45E8-5483-4D2B-D1F1-792CE5740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2.jpg"/>
          <p:cNvPicPr>
            <a:picLocks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2" t="83218" r="-580"/>
          <a:stretch/>
        </p:blipFill>
        <p:spPr>
          <a:xfrm>
            <a:off x="8046720" y="5757567"/>
            <a:ext cx="1097280" cy="109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6018148"/>
            <a:ext cx="4768299" cy="576118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5627" y="160003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2ABBE6EC-54BD-DB4B-B578-86C0F7FC5F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6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2.jpg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2" t="83218" r="-580"/>
          <a:stretch/>
        </p:blipFill>
        <p:spPr>
          <a:xfrm>
            <a:off x="8046720" y="5757567"/>
            <a:ext cx="1097280" cy="109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6018148"/>
            <a:ext cx="4768299" cy="576118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5626" y="160001"/>
            <a:ext cx="299597" cy="35490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F93FE640-3532-4232-AD6C-C01A3209468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owerPoint Template 2.jpg">
            <a:extLst>
              <a:ext uri="{FF2B5EF4-FFF2-40B4-BE49-F238E27FC236}">
                <a16:creationId xmlns:a16="http://schemas.microsoft.com/office/drawing/2014/main" id="{34D16AC4-2E34-E6D8-4D40-BE1457800D62}"/>
              </a:ext>
            </a:extLst>
          </p:cNvPr>
          <p:cNvPicPr>
            <a:picLocks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2" t="83218" r="-580"/>
          <a:stretch/>
        </p:blipFill>
        <p:spPr>
          <a:xfrm>
            <a:off x="8046720" y="5757567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F1038-40E9-65F3-8262-259166C16A4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4" y="6018148"/>
            <a:ext cx="4768299" cy="5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0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AB2C2-6C71-7C82-DF76-C3064329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F41AF-7E9F-3BB2-955F-CE2E0402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7246F-555E-5413-799B-659800E65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72C6-0013-44EF-9334-7F5F498F3DA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C61AF-460A-5797-1F43-A6D452B83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FF3DC-C859-54A1-967C-94DB7EA81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8A0DA-3E62-4E5E-800F-AC956C36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bitcoin.com/us-bitcoin-etfs-continue-inflow-streak-funds-now-hold-4-47-of-btcs-market-ca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news.bitcoin.com/digital-assets-thrive-in-h1-2024-cme-and-glassnode-report-find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959266"/>
            <a:ext cx="6172200" cy="3140645"/>
          </a:xfrm>
        </p:spPr>
        <p:txBody>
          <a:bodyPr/>
          <a:lstStyle/>
          <a:p>
            <a:pPr marL="257175" lvl="1" indent="-257175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5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700" b="1" dirty="0">
                <a:cs typeface="Arial" panose="020B0604020202020204" pitchFamily="34" charset="0"/>
              </a:rPr>
              <a:t>Cryptos as an Assets Class &amp; Blockchain Innovation</a:t>
            </a:r>
          </a:p>
          <a:p>
            <a:pPr marL="0" indent="0" algn="ctr">
              <a:buNone/>
            </a:pPr>
            <a:endParaRPr lang="en-US" sz="2700" b="1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800" i="1" dirty="0">
                <a:cs typeface="Arial" panose="020B0604020202020204" pitchFamily="34" charset="0"/>
              </a:rPr>
              <a:t>Kathryn Zhao</a:t>
            </a:r>
          </a:p>
          <a:p>
            <a:pPr marL="0" indent="0" algn="ctr">
              <a:buNone/>
            </a:pPr>
            <a:r>
              <a:rPr lang="en-US" sz="1800" i="1" dirty="0">
                <a:cs typeface="Arial" panose="020B0604020202020204" pitchFamily="34" charset="0"/>
              </a:rPr>
              <a:t>Denis Imaev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658101" y="914463"/>
            <a:ext cx="276317" cy="1787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2ABBE6EC-54BD-DB4B-B578-86C0F7FC5F81}" type="slidenum">
              <a:rPr lang="en-US" sz="900"/>
              <a:pPr/>
              <a:t>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9408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25E2-945D-3E4C-E3F8-42095A00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C176-5353-0CDE-979F-DA3401AA5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6" y="1409075"/>
            <a:ext cx="4652401" cy="448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</a:t>
            </a:r>
          </a:p>
          <a:p>
            <a:pPr marL="0" indent="0">
              <a:buNone/>
            </a:pPr>
            <a:endParaRPr lang="en-US" sz="1400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DAG: </a:t>
            </a:r>
            <a:r>
              <a:rPr lang="en-US" sz="18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tree (web) of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transactions</a:t>
            </a:r>
            <a:endParaRPr lang="en-US" sz="1800" u="none" strike="noStrike" dirty="0">
              <a:solidFill>
                <a:srgbClr val="FF0000"/>
              </a:solidFill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1800" dirty="0">
                <a:latin typeface="Gill Sans Nova Light" panose="020B0302020104020203" pitchFamily="34" charset="0"/>
                <a:ea typeface="Arial" panose="020B0604020202020204" pitchFamily="34" charset="0"/>
              </a:rPr>
              <a:t>T</a:t>
            </a: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ransactions can be evaluated simultaneously: potentially </a:t>
            </a:r>
            <a:r>
              <a:rPr lang="en-US" sz="18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faster processing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No block generation time (mining)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Tree allows for more complex interconnections between TX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Blockchain, DAG: a </a:t>
            </a:r>
            <a:r>
              <a:rPr lang="en-US" b="1" dirty="0">
                <a:solidFill>
                  <a:srgbClr val="FF0000"/>
                </a:solidFill>
              </a:rPr>
              <a:t>transaction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ledger!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1BC63AC-978D-CBF2-A29F-198F06E2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32" y="2085975"/>
            <a:ext cx="3176842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8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25E2-945D-3E4C-E3F8-42095A00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C176-5353-0CDE-979F-DA3401AA5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6" y="1409075"/>
            <a:ext cx="8067675" cy="448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 tech behind blockchains </a:t>
            </a:r>
          </a:p>
          <a:p>
            <a:pPr marL="0" indent="0">
              <a:buNone/>
            </a:pPr>
            <a:endParaRPr lang="en-US" dirty="0">
              <a:latin typeface="Gill Sans Nova Light" panose="020F050202020403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b="1" u="none" strike="noStrike" dirty="0">
                <a:effectLst/>
                <a:latin typeface="Gill Sans Nova Light" panose="020F0502020204030204" pitchFamily="34" charset="0"/>
                <a:ea typeface="Arial" panose="020B0604020202020204" pitchFamily="34" charset="0"/>
              </a:rPr>
              <a:t>Math: operations magic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Gill Sans Nova Light" panose="020F0502020204030204" pitchFamily="34" charset="0"/>
                <a:ea typeface="Arial" panose="020B0604020202020204" pitchFamily="34" charset="0"/>
              </a:rPr>
              <a:t>	</a:t>
            </a:r>
            <a:r>
              <a:rPr lang="en-US" dirty="0">
                <a:latin typeface="Gill Sans Nova Light" panose="020F0502020204030204" pitchFamily="34" charset="0"/>
                <a:ea typeface="Arial" panose="020B0604020202020204" pitchFamily="34" charset="0"/>
              </a:rPr>
              <a:t> Cryptography: o</a:t>
            </a:r>
            <a:r>
              <a:rPr lang="en-US" u="none" strike="noStrike" dirty="0">
                <a:effectLst/>
                <a:latin typeface="Gill Sans Nova Light" panose="020F0502020204030204" pitchFamily="34" charset="0"/>
                <a:ea typeface="Arial" panose="020B0604020202020204" pitchFamily="34" charset="0"/>
              </a:rPr>
              <a:t>perations that are </a:t>
            </a:r>
            <a:r>
              <a:rPr lang="en-US" u="none" strike="noStrike" dirty="0">
                <a:solidFill>
                  <a:srgbClr val="FF0000"/>
                </a:solidFill>
                <a:effectLst/>
                <a:latin typeface="Gill Sans Nova Light" panose="020F0502020204030204" pitchFamily="34" charset="0"/>
                <a:ea typeface="Arial" panose="020B0604020202020204" pitchFamily="34" charset="0"/>
              </a:rPr>
              <a:t>easy to 	compute</a:t>
            </a:r>
            <a:r>
              <a:rPr lang="en-US" u="none" strike="noStrike" dirty="0">
                <a:effectLst/>
                <a:latin typeface="Gill Sans Nova Light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dirty="0">
                <a:latin typeface="Gill Sans Nova Light" panose="020F0502020204030204" pitchFamily="34" charset="0"/>
                <a:ea typeface="Arial" panose="020B0604020202020204" pitchFamily="34" charset="0"/>
              </a:rPr>
              <a:t>but very (very!) </a:t>
            </a:r>
            <a:r>
              <a:rPr lang="en-US" dirty="0">
                <a:solidFill>
                  <a:srgbClr val="FF0000"/>
                </a:solidFill>
                <a:latin typeface="Gill Sans Nova Light" panose="020F0502020204030204" pitchFamily="34" charset="0"/>
                <a:ea typeface="Arial" panose="020B0604020202020204" pitchFamily="34" charset="0"/>
              </a:rPr>
              <a:t>hard to reverse</a:t>
            </a:r>
            <a:endParaRPr lang="en-US" u="none" strike="noStrike" dirty="0">
              <a:solidFill>
                <a:srgbClr val="FF0000"/>
              </a:solidFill>
              <a:effectLst/>
              <a:latin typeface="Gill Sans Nova Light" panose="020F050202020403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b="1" dirty="0">
                <a:latin typeface="Gill Sans Nova Light" panose="020F0502020204030204" pitchFamily="34" charset="0"/>
                <a:ea typeface="Arial" panose="020B0604020202020204" pitchFamily="34" charset="0"/>
              </a:rPr>
              <a:t>Computer science: data magic</a:t>
            </a:r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latin typeface="Gill Sans Nova Light" panose="020F0502020204030204" pitchFamily="34" charset="0"/>
                <a:ea typeface="Arial" panose="020B0604020202020204" pitchFamily="34" charset="0"/>
              </a:rPr>
              <a:t>Data representation: can </a:t>
            </a:r>
            <a:r>
              <a:rPr lang="en-US" dirty="0">
                <a:solidFill>
                  <a:srgbClr val="FF0000"/>
                </a:solidFill>
                <a:latin typeface="Gill Sans Nova Light" panose="020F0502020204030204" pitchFamily="34" charset="0"/>
                <a:ea typeface="Arial" panose="020B0604020202020204" pitchFamily="34" charset="0"/>
              </a:rPr>
              <a:t>check validity without knowing data </a:t>
            </a:r>
            <a:r>
              <a:rPr lang="en-US" dirty="0">
                <a:latin typeface="Gill Sans Nova Light" panose="020F0502020204030204" pitchFamily="34" charset="0"/>
                <a:ea typeface="Arial" panose="020B0604020202020204" pitchFamily="34" charset="0"/>
              </a:rPr>
              <a:t>itself. Like a “signature”.</a:t>
            </a:r>
          </a:p>
        </p:txBody>
      </p:sp>
    </p:spTree>
    <p:extLst>
      <p:ext uri="{BB962C8B-B14F-4D97-AF65-F5344CB8AC3E}">
        <p14:creationId xmlns:p14="http://schemas.microsoft.com/office/powerpoint/2010/main" val="277371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466E-4543-29B9-538B-10FB6564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8A54-A8C3-E926-80C8-9A214AF30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076"/>
            <a:ext cx="8229600" cy="45597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Ledger</a:t>
            </a:r>
          </a:p>
          <a:p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shared by multiple independent actors: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everyone has the same copy</a:t>
            </a: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Having everyone agreeing on transactions and their sequences is called 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reaching a </a:t>
            </a:r>
            <a:r>
              <a:rPr lang="en-US" sz="1800" b="1" i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consensus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</a:t>
            </a:r>
          </a:p>
          <a:p>
            <a:endParaRPr lang="en-US" sz="18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endParaRPr lang="en-US" sz="2000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63F7B0-5679-BFB3-417D-E193477FD5EE}"/>
              </a:ext>
            </a:extLst>
          </p:cNvPr>
          <p:cNvGrpSpPr/>
          <p:nvPr/>
        </p:nvGrpSpPr>
        <p:grpSpPr>
          <a:xfrm>
            <a:off x="2020574" y="2316533"/>
            <a:ext cx="5102851" cy="2822251"/>
            <a:chOff x="1519607" y="903636"/>
            <a:chExt cx="8942325" cy="47036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8A94BC-AB79-5962-3885-13659B64EDEB}"/>
                </a:ext>
              </a:extLst>
            </p:cNvPr>
            <p:cNvGrpSpPr/>
            <p:nvPr/>
          </p:nvGrpSpPr>
          <p:grpSpPr>
            <a:xfrm>
              <a:off x="1519607" y="903636"/>
              <a:ext cx="8942325" cy="4703692"/>
              <a:chOff x="1519600" y="903625"/>
              <a:chExt cx="7297475" cy="3623800"/>
            </a:xfrm>
          </p:grpSpPr>
          <p:pic>
            <p:nvPicPr>
              <p:cNvPr id="7" name="Shape 17">
                <a:extLst>
                  <a:ext uri="{FF2B5EF4-FFF2-40B4-BE49-F238E27FC236}">
                    <a16:creationId xmlns:a16="http://schemas.microsoft.com/office/drawing/2014/main" id="{6F33E9BE-AECC-330C-EC78-DB465F4CDFE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19600" y="903625"/>
                <a:ext cx="7297475" cy="3623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Smiley Face 7">
                <a:extLst>
                  <a:ext uri="{FF2B5EF4-FFF2-40B4-BE49-F238E27FC236}">
                    <a16:creationId xmlns:a16="http://schemas.microsoft.com/office/drawing/2014/main" id="{01AC809E-26F4-BA69-805A-6242F13F612D}"/>
                  </a:ext>
                </a:extLst>
              </p:cNvPr>
              <p:cNvSpPr/>
              <p:nvPr/>
            </p:nvSpPr>
            <p:spPr>
              <a:xfrm>
                <a:off x="2526225" y="2674800"/>
                <a:ext cx="544800" cy="505200"/>
              </a:xfrm>
              <a:prstGeom prst="smileyFace">
                <a:avLst>
                  <a:gd name="adj" fmla="val 4653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9" name="Smiley Face 8">
                <a:extLst>
                  <a:ext uri="{FF2B5EF4-FFF2-40B4-BE49-F238E27FC236}">
                    <a16:creationId xmlns:a16="http://schemas.microsoft.com/office/drawing/2014/main" id="{6330B3CD-323F-B3B4-9609-692A69E04BA6}"/>
                  </a:ext>
                </a:extLst>
              </p:cNvPr>
              <p:cNvSpPr/>
              <p:nvPr/>
            </p:nvSpPr>
            <p:spPr>
              <a:xfrm>
                <a:off x="5220900" y="3180000"/>
                <a:ext cx="480600" cy="505200"/>
              </a:xfrm>
              <a:prstGeom prst="smileyFace">
                <a:avLst>
                  <a:gd name="adj" fmla="val 4653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1A78B75-3274-6F34-44BB-F760D5ACE0A4}"/>
                  </a:ext>
                </a:extLst>
              </p:cNvPr>
              <p:cNvGrpSpPr/>
              <p:nvPr/>
            </p:nvGrpSpPr>
            <p:grpSpPr>
              <a:xfrm>
                <a:off x="2855750" y="3066051"/>
                <a:ext cx="679941" cy="862100"/>
                <a:chOff x="2875575" y="3373175"/>
                <a:chExt cx="679941" cy="961200"/>
              </a:xfrm>
            </p:grpSpPr>
            <p:sp>
              <p:nvSpPr>
                <p:cNvPr id="29" name="Scroll: Vertical 28">
                  <a:extLst>
                    <a:ext uri="{FF2B5EF4-FFF2-40B4-BE49-F238E27FC236}">
                      <a16:creationId xmlns:a16="http://schemas.microsoft.com/office/drawing/2014/main" id="{5B2929E5-983A-CBA5-60D1-8AE1AC36936C}"/>
                    </a:ext>
                  </a:extLst>
                </p:cNvPr>
                <p:cNvSpPr/>
                <p:nvPr/>
              </p:nvSpPr>
              <p:spPr>
                <a:xfrm>
                  <a:off x="2875575" y="3373175"/>
                  <a:ext cx="614100" cy="961200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1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30" name="Text Box 1712359449">
                  <a:extLst>
                    <a:ext uri="{FF2B5EF4-FFF2-40B4-BE49-F238E27FC236}">
                      <a16:creationId xmlns:a16="http://schemas.microsoft.com/office/drawing/2014/main" id="{4278EE64-AA14-DE97-65FC-98067F1A0513}"/>
                    </a:ext>
                  </a:extLst>
                </p:cNvPr>
                <p:cNvSpPr txBox="1"/>
                <p:nvPr/>
              </p:nvSpPr>
              <p:spPr>
                <a:xfrm>
                  <a:off x="2942324" y="3457476"/>
                  <a:ext cx="613192" cy="7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Tx1</a:t>
                  </a:r>
                  <a:endParaRPr lang="en-US" sz="1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Tx2</a:t>
                  </a:r>
                  <a:endParaRPr lang="en-US" sz="1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Tx3</a:t>
                  </a:r>
                  <a:endParaRPr lang="en-US" sz="1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103E09A-D270-73C2-EBB2-C4EED6D998A4}"/>
                  </a:ext>
                </a:extLst>
              </p:cNvPr>
              <p:cNvGrpSpPr/>
              <p:nvPr/>
            </p:nvGrpSpPr>
            <p:grpSpPr>
              <a:xfrm>
                <a:off x="4274475" y="1327500"/>
                <a:ext cx="946363" cy="1123401"/>
                <a:chOff x="4274475" y="1327500"/>
                <a:chExt cx="946363" cy="1123401"/>
              </a:xfrm>
            </p:grpSpPr>
            <p:pic>
              <p:nvPicPr>
                <p:cNvPr id="25" name="Shape 24">
                  <a:extLst>
                    <a:ext uri="{FF2B5EF4-FFF2-40B4-BE49-F238E27FC236}">
                      <a16:creationId xmlns:a16="http://schemas.microsoft.com/office/drawing/2014/main" id="{19CA2A48-9184-0119-7649-5FCF6098747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274475" y="1327500"/>
                  <a:ext cx="451075" cy="67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1B33E92-6E2D-0D81-84C8-4372C20C8486}"/>
                    </a:ext>
                  </a:extLst>
                </p:cNvPr>
                <p:cNvGrpSpPr/>
                <p:nvPr/>
              </p:nvGrpSpPr>
              <p:grpSpPr>
                <a:xfrm>
                  <a:off x="4557125" y="1588801"/>
                  <a:ext cx="663713" cy="862100"/>
                  <a:chOff x="2707150" y="3422902"/>
                  <a:chExt cx="663713" cy="961200"/>
                </a:xfrm>
              </p:grpSpPr>
              <p:sp>
                <p:nvSpPr>
                  <p:cNvPr id="27" name="Scroll: Vertical 26">
                    <a:extLst>
                      <a:ext uri="{FF2B5EF4-FFF2-40B4-BE49-F238E27FC236}">
                        <a16:creationId xmlns:a16="http://schemas.microsoft.com/office/drawing/2014/main" id="{BB68A3F6-7723-082F-1C95-773C3BC636AE}"/>
                      </a:ext>
                    </a:extLst>
                  </p:cNvPr>
                  <p:cNvSpPr/>
                  <p:nvPr/>
                </p:nvSpPr>
                <p:spPr>
                  <a:xfrm>
                    <a:off x="2707150" y="3422902"/>
                    <a:ext cx="614100" cy="961200"/>
                  </a:xfrm>
                  <a:prstGeom prst="verticalScroll">
                    <a:avLst>
                      <a:gd name="adj" fmla="val 12500"/>
                    </a:avLst>
                  </a:prstGeom>
                  <a:solidFill>
                    <a:srgbClr val="CFE2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algn="ctr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 </a:t>
                    </a:r>
                  </a:p>
                </p:txBody>
              </p:sp>
              <p:sp>
                <p:nvSpPr>
                  <p:cNvPr id="28" name="Text Box 1384542298">
                    <a:extLst>
                      <a:ext uri="{FF2B5EF4-FFF2-40B4-BE49-F238E27FC236}">
                        <a16:creationId xmlns:a16="http://schemas.microsoft.com/office/drawing/2014/main" id="{089F9EFF-4286-83FF-3975-1590D949F020}"/>
                      </a:ext>
                    </a:extLst>
                  </p:cNvPr>
                  <p:cNvSpPr txBox="1"/>
                  <p:nvPr/>
                </p:nvSpPr>
                <p:spPr>
                  <a:xfrm>
                    <a:off x="2773899" y="3507201"/>
                    <a:ext cx="596964" cy="792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Tx1</a:t>
                    </a:r>
                    <a:endParaRPr lang="en-US" sz="10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Tx2</a:t>
                    </a:r>
                    <a:endParaRPr lang="en-US" sz="10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Tx3</a:t>
                    </a:r>
                    <a:endParaRPr lang="en-US" sz="10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DF82E5F-A3BD-E58A-117A-14653730DEBE}"/>
                  </a:ext>
                </a:extLst>
              </p:cNvPr>
              <p:cNvGrpSpPr/>
              <p:nvPr/>
            </p:nvGrpSpPr>
            <p:grpSpPr>
              <a:xfrm>
                <a:off x="5481900" y="3566138"/>
                <a:ext cx="680847" cy="862100"/>
                <a:chOff x="2875575" y="3373175"/>
                <a:chExt cx="680847" cy="961200"/>
              </a:xfrm>
            </p:grpSpPr>
            <p:sp>
              <p:nvSpPr>
                <p:cNvPr id="23" name="Scroll: Vertical 22">
                  <a:extLst>
                    <a:ext uri="{FF2B5EF4-FFF2-40B4-BE49-F238E27FC236}">
                      <a16:creationId xmlns:a16="http://schemas.microsoft.com/office/drawing/2014/main" id="{FC717FBB-AAE7-AA8C-C60D-5B6E2923B968}"/>
                    </a:ext>
                  </a:extLst>
                </p:cNvPr>
                <p:cNvSpPr/>
                <p:nvPr/>
              </p:nvSpPr>
              <p:spPr>
                <a:xfrm>
                  <a:off x="2875575" y="3373175"/>
                  <a:ext cx="614100" cy="961200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1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24" name="Text Box 34711512">
                  <a:extLst>
                    <a:ext uri="{FF2B5EF4-FFF2-40B4-BE49-F238E27FC236}">
                      <a16:creationId xmlns:a16="http://schemas.microsoft.com/office/drawing/2014/main" id="{F1EC8B77-517B-571F-E1D1-A881BC30F602}"/>
                    </a:ext>
                  </a:extLst>
                </p:cNvPr>
                <p:cNvSpPr txBox="1"/>
                <p:nvPr/>
              </p:nvSpPr>
              <p:spPr>
                <a:xfrm>
                  <a:off x="2942322" y="3457475"/>
                  <a:ext cx="614100" cy="7925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Tx1</a:t>
                  </a:r>
                  <a:endParaRPr lang="en-US" sz="1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Tx2</a:t>
                  </a:r>
                  <a:endParaRPr lang="en-US" sz="1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Tx3</a:t>
                  </a:r>
                  <a:endParaRPr lang="en-US" sz="10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C652AF0-E3AA-C40B-9C90-F2F14EBE0EE3}"/>
                  </a:ext>
                </a:extLst>
              </p:cNvPr>
              <p:cNvGrpSpPr/>
              <p:nvPr/>
            </p:nvGrpSpPr>
            <p:grpSpPr>
              <a:xfrm>
                <a:off x="6761156" y="2001150"/>
                <a:ext cx="1059601" cy="1382674"/>
                <a:chOff x="6761156" y="2001150"/>
                <a:chExt cx="1059601" cy="1382674"/>
              </a:xfrm>
            </p:grpSpPr>
            <p:pic>
              <p:nvPicPr>
                <p:cNvPr id="19" name="Shape 32">
                  <a:extLst>
                    <a:ext uri="{FF2B5EF4-FFF2-40B4-BE49-F238E27FC236}">
                      <a16:creationId xmlns:a16="http://schemas.microsoft.com/office/drawing/2014/main" id="{C51B0938-5783-F80C-6CBD-4FE3F8CC75F5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761156" y="2001150"/>
                  <a:ext cx="480718" cy="673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E841BBC-C5F0-583C-2421-7C8DB9850E7C}"/>
                    </a:ext>
                  </a:extLst>
                </p:cNvPr>
                <p:cNvGrpSpPr/>
                <p:nvPr/>
              </p:nvGrpSpPr>
              <p:grpSpPr>
                <a:xfrm>
                  <a:off x="7087450" y="2446798"/>
                  <a:ext cx="733307" cy="937026"/>
                  <a:chOff x="2875575" y="3373175"/>
                  <a:chExt cx="733307" cy="1044740"/>
                </a:xfrm>
              </p:grpSpPr>
              <p:sp>
                <p:nvSpPr>
                  <p:cNvPr id="21" name="Scroll: Vertical 20">
                    <a:extLst>
                      <a:ext uri="{FF2B5EF4-FFF2-40B4-BE49-F238E27FC236}">
                        <a16:creationId xmlns:a16="http://schemas.microsoft.com/office/drawing/2014/main" id="{4B76F926-F1DA-CF48-51AC-C1D22A260398}"/>
                      </a:ext>
                    </a:extLst>
                  </p:cNvPr>
                  <p:cNvSpPr/>
                  <p:nvPr/>
                </p:nvSpPr>
                <p:spPr>
                  <a:xfrm>
                    <a:off x="2875575" y="3373175"/>
                    <a:ext cx="614100" cy="961200"/>
                  </a:xfrm>
                  <a:prstGeom prst="verticalScroll">
                    <a:avLst>
                      <a:gd name="adj" fmla="val 12500"/>
                    </a:avLst>
                  </a:prstGeom>
                  <a:solidFill>
                    <a:srgbClr val="CFE2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algn="ctr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 </a:t>
                    </a:r>
                  </a:p>
                </p:txBody>
              </p:sp>
              <p:sp>
                <p:nvSpPr>
                  <p:cNvPr id="22" name="Text Box 665522023">
                    <a:extLst>
                      <a:ext uri="{FF2B5EF4-FFF2-40B4-BE49-F238E27FC236}">
                        <a16:creationId xmlns:a16="http://schemas.microsoft.com/office/drawing/2014/main" id="{63D54E1F-8B08-DDB9-A5E4-CA527BBBA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941416" y="3456715"/>
                    <a:ext cx="667466" cy="961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Tx1</a:t>
                    </a:r>
                    <a:endParaRPr lang="en-US" sz="10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Tx2</a:t>
                    </a:r>
                    <a:endParaRPr lang="en-US" sz="10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rPr>
                      <a:t>Tx3</a:t>
                    </a:r>
                    <a:endParaRPr lang="en-US" sz="10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51AC5E17-5405-DA2A-4613-C6037CE790C5}"/>
                  </a:ext>
                </a:extLst>
              </p:cNvPr>
              <p:cNvCxnSpPr/>
              <p:nvPr/>
            </p:nvCxnSpPr>
            <p:spPr>
              <a:xfrm rot="10800000" flipH="1">
                <a:off x="3071025" y="1664400"/>
                <a:ext cx="1203600" cy="1263000"/>
              </a:xfrm>
              <a:prstGeom prst="curvedConnector3">
                <a:avLst>
                  <a:gd name="adj1" fmla="val 49994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2E18F0F7-C480-E20C-B554-372105F618BE}"/>
                  </a:ext>
                </a:extLst>
              </p:cNvPr>
              <p:cNvCxnSpPr/>
              <p:nvPr/>
            </p:nvCxnSpPr>
            <p:spPr>
              <a:xfrm flipH="1">
                <a:off x="5701556" y="2337975"/>
                <a:ext cx="1059600" cy="1094700"/>
              </a:xfrm>
              <a:prstGeom prst="curvedConnector3">
                <a:avLst>
                  <a:gd name="adj1" fmla="val 50003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F0AF31C9-8648-0663-5B85-DDECDD0DFE7B}"/>
                  </a:ext>
                </a:extLst>
              </p:cNvPr>
              <p:cNvCxnSpPr/>
              <p:nvPr/>
            </p:nvCxnSpPr>
            <p:spPr>
              <a:xfrm rot="5400000" flipH="1">
                <a:off x="4391250" y="2110050"/>
                <a:ext cx="1178700" cy="961200"/>
              </a:xfrm>
              <a:prstGeom prst="curvedConnector3">
                <a:avLst>
                  <a:gd name="adj1" fmla="val 50006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8AE8C104-3A76-59E8-7F3C-0D20F4EB2D78}"/>
                  </a:ext>
                </a:extLst>
              </p:cNvPr>
              <p:cNvCxnSpPr/>
              <p:nvPr/>
            </p:nvCxnSpPr>
            <p:spPr>
              <a:xfrm rot="10800000" flipH="1">
                <a:off x="3071156" y="2337975"/>
                <a:ext cx="3690000" cy="5895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3E033491-8BCD-DD75-2F58-FC4A43460642}"/>
                  </a:ext>
                </a:extLst>
              </p:cNvPr>
              <p:cNvCxnSpPr/>
              <p:nvPr/>
            </p:nvCxnSpPr>
            <p:spPr>
              <a:xfrm rot="5400000" flipH="1">
                <a:off x="5695015" y="694650"/>
                <a:ext cx="336900" cy="2276100"/>
              </a:xfrm>
              <a:prstGeom prst="curvedConnector2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1596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9F38-B4B1-2897-0083-45816356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F9D0C-1EEB-C06F-C63C-81913C17F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2719"/>
            <a:ext cx="8229600" cy="45123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Consensus – how to reach?</a:t>
            </a:r>
          </a:p>
          <a:p>
            <a:r>
              <a:rPr lang="en-US" sz="1800" dirty="0">
                <a:latin typeface="Gill Sans Nova Light" panose="020B0302020104020203" pitchFamily="34" charset="0"/>
              </a:rPr>
              <a:t>Trust each other: every transaction out there is assumed true</a:t>
            </a:r>
          </a:p>
          <a:p>
            <a:pPr marL="0" indent="0">
              <a:buNone/>
            </a:pPr>
            <a:r>
              <a:rPr lang="en-US" sz="1800" dirty="0">
                <a:latin typeface="Gill Sans Nova Light" panose="020B0302020104020203" pitchFamily="34" charset="0"/>
              </a:rPr>
              <a:t>		What can go wrong?</a:t>
            </a:r>
          </a:p>
          <a:p>
            <a:r>
              <a:rPr lang="en-US" sz="1800" dirty="0">
                <a:latin typeface="Gill Sans Nova Light" panose="020B0302020104020203" pitchFamily="34" charset="0"/>
              </a:rPr>
              <a:t>Trust </a:t>
            </a:r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3</a:t>
            </a:r>
            <a:r>
              <a:rPr lang="en-US" sz="1800" baseline="300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rd</a:t>
            </a:r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 parties</a:t>
            </a:r>
            <a:r>
              <a:rPr lang="en-US" sz="1800" dirty="0">
                <a:latin typeface="Gill Sans Nova Light" panose="020B0302020104020203" pitchFamily="34" charset="0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banks, governments, corporations</a:t>
            </a:r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endParaRPr lang="en-US" sz="2000" dirty="0">
              <a:latin typeface="Gill Sans Nova Light" panose="020B0302020104020203" pitchFamily="34" charset="0"/>
            </a:endParaRPr>
          </a:p>
          <a:p>
            <a:r>
              <a:rPr lang="en-US" sz="2000" dirty="0">
                <a:latin typeface="Gill Sans Nova Light" panose="020B0302020104020203" pitchFamily="34" charset="0"/>
              </a:rPr>
              <a:t>They resolve disputes too… (arbitrage)</a:t>
            </a:r>
          </a:p>
          <a:p>
            <a:pPr marL="457200" lvl="1" indent="0">
              <a:buNone/>
            </a:pPr>
            <a:endParaRPr lang="en-US" sz="2000" dirty="0">
              <a:latin typeface="Gill Sans Nova Light" panose="020B03020201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7FD1D0-FDED-A696-4AD0-C7A88781E747}"/>
              </a:ext>
            </a:extLst>
          </p:cNvPr>
          <p:cNvGrpSpPr/>
          <p:nvPr/>
        </p:nvGrpSpPr>
        <p:grpSpPr>
          <a:xfrm>
            <a:off x="1990725" y="3048000"/>
            <a:ext cx="5486372" cy="2328213"/>
            <a:chOff x="132025" y="343750"/>
            <a:chExt cx="5603851" cy="24344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497797-10AC-D5A1-1CF5-A61448DC4B53}"/>
                </a:ext>
              </a:extLst>
            </p:cNvPr>
            <p:cNvGrpSpPr/>
            <p:nvPr/>
          </p:nvGrpSpPr>
          <p:grpSpPr>
            <a:xfrm>
              <a:off x="132025" y="419944"/>
              <a:ext cx="637861" cy="1897355"/>
              <a:chOff x="4274418" y="1327500"/>
              <a:chExt cx="451200" cy="1353223"/>
            </a:xfrm>
          </p:grpSpPr>
          <p:pic>
            <p:nvPicPr>
              <p:cNvPr id="15" name="Shape 3">
                <a:extLst>
                  <a:ext uri="{FF2B5EF4-FFF2-40B4-BE49-F238E27FC236}">
                    <a16:creationId xmlns:a16="http://schemas.microsoft.com/office/drawing/2014/main" id="{10BB72F2-75F8-16B3-4D57-F4799D7963A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74475" y="1327500"/>
                <a:ext cx="451075" cy="6736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8EEFE31-4D65-2DBB-D4D4-C4A89B0480DF}"/>
                  </a:ext>
                </a:extLst>
              </p:cNvPr>
              <p:cNvGrpSpPr/>
              <p:nvPr/>
            </p:nvGrpSpPr>
            <p:grpSpPr>
              <a:xfrm>
                <a:off x="4274418" y="2009393"/>
                <a:ext cx="451200" cy="671330"/>
                <a:chOff x="2424443" y="3891842"/>
                <a:chExt cx="451200" cy="748500"/>
              </a:xfrm>
            </p:grpSpPr>
            <p:sp>
              <p:nvSpPr>
                <p:cNvPr id="17" name="Scroll: Vertical 16">
                  <a:extLst>
                    <a:ext uri="{FF2B5EF4-FFF2-40B4-BE49-F238E27FC236}">
                      <a16:creationId xmlns:a16="http://schemas.microsoft.com/office/drawing/2014/main" id="{ECDBE81F-97CD-901B-0799-88FEDEA1E199}"/>
                    </a:ext>
                  </a:extLst>
                </p:cNvPr>
                <p:cNvSpPr/>
                <p:nvPr/>
              </p:nvSpPr>
              <p:spPr>
                <a:xfrm>
                  <a:off x="2424443" y="3891842"/>
                  <a:ext cx="451200" cy="748500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1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18" name="Text Box 737627614">
                  <a:extLst>
                    <a:ext uri="{FF2B5EF4-FFF2-40B4-BE49-F238E27FC236}">
                      <a16:creationId xmlns:a16="http://schemas.microsoft.com/office/drawing/2014/main" id="{96E218F1-52E4-B49A-0AD5-AB8F9B0B2925}"/>
                    </a:ext>
                  </a:extLst>
                </p:cNvPr>
                <p:cNvSpPr txBox="1"/>
                <p:nvPr/>
              </p:nvSpPr>
              <p:spPr>
                <a:xfrm>
                  <a:off x="2474392" y="3891842"/>
                  <a:ext cx="351300" cy="66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Tx1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Tx2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Tx3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9189AD-BC49-8566-F521-C58AC7FB85F4}"/>
                </a:ext>
              </a:extLst>
            </p:cNvPr>
            <p:cNvGrpSpPr/>
            <p:nvPr/>
          </p:nvGrpSpPr>
          <p:grpSpPr>
            <a:xfrm>
              <a:off x="5017375" y="343750"/>
              <a:ext cx="718501" cy="1931644"/>
              <a:chOff x="6761150" y="2001150"/>
              <a:chExt cx="718501" cy="1931644"/>
            </a:xfrm>
          </p:grpSpPr>
          <p:pic>
            <p:nvPicPr>
              <p:cNvPr id="11" name="Shape 8">
                <a:extLst>
                  <a:ext uri="{FF2B5EF4-FFF2-40B4-BE49-F238E27FC236}">
                    <a16:creationId xmlns:a16="http://schemas.microsoft.com/office/drawing/2014/main" id="{B4F09CFE-7BCD-91C1-F944-A026CBBED1DB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61150" y="2001150"/>
                <a:ext cx="718501" cy="10068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9034A30-0330-8303-5C97-B981A1A018B1}"/>
                  </a:ext>
                </a:extLst>
              </p:cNvPr>
              <p:cNvGrpSpPr/>
              <p:nvPr/>
            </p:nvGrpSpPr>
            <p:grpSpPr>
              <a:xfrm>
                <a:off x="6813350" y="3008000"/>
                <a:ext cx="614100" cy="924794"/>
                <a:chOff x="2601475" y="3998885"/>
                <a:chExt cx="614100" cy="1031100"/>
              </a:xfrm>
            </p:grpSpPr>
            <p:sp>
              <p:nvSpPr>
                <p:cNvPr id="13" name="Scroll: Vertical 12">
                  <a:extLst>
                    <a:ext uri="{FF2B5EF4-FFF2-40B4-BE49-F238E27FC236}">
                      <a16:creationId xmlns:a16="http://schemas.microsoft.com/office/drawing/2014/main" id="{B9BDAE5D-1EF3-2CFF-EB45-2D5429EF843D}"/>
                    </a:ext>
                  </a:extLst>
                </p:cNvPr>
                <p:cNvSpPr/>
                <p:nvPr/>
              </p:nvSpPr>
              <p:spPr>
                <a:xfrm>
                  <a:off x="2601475" y="3998885"/>
                  <a:ext cx="614100" cy="1031100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1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 </a:t>
                  </a:r>
                </a:p>
              </p:txBody>
            </p:sp>
            <p:sp>
              <p:nvSpPr>
                <p:cNvPr id="14" name="Text Box 693165490">
                  <a:extLst>
                    <a:ext uri="{FF2B5EF4-FFF2-40B4-BE49-F238E27FC236}">
                      <a16:creationId xmlns:a16="http://schemas.microsoft.com/office/drawing/2014/main" id="{BD35DDE8-55A7-4812-8278-8493D84148F8}"/>
                    </a:ext>
                  </a:extLst>
                </p:cNvPr>
                <p:cNvSpPr txBox="1"/>
                <p:nvPr/>
              </p:nvSpPr>
              <p:spPr>
                <a:xfrm>
                  <a:off x="2662525" y="3998885"/>
                  <a:ext cx="492000" cy="10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Tx1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Tx2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Tx3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7" name="Shape 12">
              <a:extLst>
                <a:ext uri="{FF2B5EF4-FFF2-40B4-BE49-F238E27FC236}">
                  <a16:creationId xmlns:a16="http://schemas.microsoft.com/office/drawing/2014/main" id="{01409052-DC12-7F27-5DC5-9E2FFFCEE30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2712" y="789612"/>
              <a:ext cx="1988575" cy="1988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588ABB-21FC-0F53-096C-7C91C5919321}"/>
                </a:ext>
              </a:extLst>
            </p:cNvPr>
            <p:cNvCxnSpPr/>
            <p:nvPr/>
          </p:nvCxnSpPr>
          <p:spPr>
            <a:xfrm>
              <a:off x="3971287" y="1783900"/>
              <a:ext cx="1159200" cy="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00646E-6797-99EE-ADD7-FD7B4285D530}"/>
                </a:ext>
              </a:extLst>
            </p:cNvPr>
            <p:cNvCxnSpPr/>
            <p:nvPr/>
          </p:nvCxnSpPr>
          <p:spPr>
            <a:xfrm>
              <a:off x="2962150" y="1941750"/>
              <a:ext cx="29700" cy="21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AD9FF4-D29F-11B9-68C9-AF64F8132085}"/>
                </a:ext>
              </a:extLst>
            </p:cNvPr>
            <p:cNvCxnSpPr/>
            <p:nvPr/>
          </p:nvCxnSpPr>
          <p:spPr>
            <a:xfrm flipH="1">
              <a:off x="699312" y="1783900"/>
              <a:ext cx="1283400" cy="9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8515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DD13-ACC6-6165-3049-2B82998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06C1-CE08-0B4B-9F57-74B73CC5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8185"/>
            <a:ext cx="8229600" cy="45896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Trusting 3</a:t>
            </a:r>
            <a:r>
              <a:rPr lang="en-US" baseline="30000" dirty="0"/>
              <a:t>rd</a:t>
            </a:r>
            <a:r>
              <a:rPr lang="en-US" dirty="0"/>
              <a:t> parties means that we must… 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0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pay them for services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0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rely on their reliability and honesty without knowing much about how they operate and who controls them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c</a:t>
            </a:r>
            <a:r>
              <a:rPr lang="en-US" sz="20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ope with their failures: they break too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share our data with them!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i="1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pPr marL="0" marR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Can we stop trusting intermediaries?</a:t>
            </a:r>
          </a:p>
          <a:p>
            <a:pPr marL="0" marR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Things may become cheaper, more reliable and safer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5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4465-966F-40A3-CE11-1C7BF75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757D-CD8F-FB14-25E0-8D09BC84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68185"/>
            <a:ext cx="8229600" cy="46373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ea typeface="Arial" panose="020B0604020202020204" pitchFamily="34" charset="0"/>
              </a:rPr>
              <a:t>Can we come up with a </a:t>
            </a:r>
            <a:r>
              <a:rPr lang="en-US" dirty="0">
                <a:solidFill>
                  <a:srgbClr val="FF0000"/>
                </a:solidFill>
                <a:effectLst/>
                <a:ea typeface="Arial" panose="020B0604020202020204" pitchFamily="34" charset="0"/>
              </a:rPr>
              <a:t>Trust-less Consensus </a:t>
            </a:r>
            <a:r>
              <a:rPr lang="en-US" dirty="0">
                <a:effectLst/>
                <a:ea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sz="1400" dirty="0"/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There are few problems that make reaching global consensus a non-trivial problem: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World is parallel, so many things happen at the same time, and they can be conflicting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World is big, so transactions take time to reach everyone. </a:t>
            </a:r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latin typeface="Gill Sans Nova Light" panose="020B0302020104020203" pitchFamily="34" charset="0"/>
                <a:ea typeface="Arial" panose="020B0604020202020204" pitchFamily="34" charset="0"/>
              </a:rPr>
              <a:t>This</a:t>
            </a: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also makes (1) more likely to happen.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Miscommunication, malfunction etc.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Malicious actors </a:t>
            </a: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-  a special case of (3)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latin typeface="Gill Sans Nova Light" panose="020B0302020104020203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Designing a trust-less multi-actor system where it is possible to reach a consensus in the presence of malicious (also faulty, malfunctioning etc.) actors is a 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whole field in engineering and computer science. </a:t>
            </a:r>
          </a:p>
        </p:txBody>
      </p:sp>
    </p:spTree>
    <p:extLst>
      <p:ext uri="{BB962C8B-B14F-4D97-AF65-F5344CB8AC3E}">
        <p14:creationId xmlns:p14="http://schemas.microsoft.com/office/powerpoint/2010/main" val="124167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5118-817E-0C85-8413-DF4D3481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78A8-94AA-DFA2-CEE1-E689A5795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34859"/>
            <a:ext cx="8296274" cy="45230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ea typeface="Arial" panose="020B0604020202020204" pitchFamily="34" charset="0"/>
              </a:rPr>
              <a:t>Byzantine General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BAD9F1E-CB88-627B-1553-1E834E08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53" y="2109787"/>
            <a:ext cx="7314493" cy="328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78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4DB8-9966-4986-F0BA-BA11CA41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B3203-0E3D-E6F1-E14D-29EBEBA9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1562"/>
            <a:ext cx="8229600" cy="4490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Classic Consensus: a lot of communication!</a:t>
            </a:r>
          </a:p>
          <a:p>
            <a:endParaRPr lang="en-US" dirty="0"/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Consensus protocols have existed for a while now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Building distributed systems is hard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: the more actors there are, the more “robust” the system is, but the harder it is to get them to achieve consensus.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“Classic” consensus protocols are expensive, and </a:t>
            </a: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do not scale well 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if the system is very large and very distributed: </a:t>
            </a:r>
            <a:r>
              <a:rPr lang="en-US" sz="20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it takes a lot of time to make sure everyone is in agreement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,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Gill Sans Nova Light" panose="020B0302020104020203" pitchFamily="34" charset="0"/>
                <a:ea typeface="Arial" panose="020B0604020202020204" pitchFamily="34" charset="0"/>
              </a:rPr>
              <a:t>…. </a:t>
            </a: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because to agree </a:t>
            </a:r>
            <a:r>
              <a:rPr lang="en-US" sz="20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they need to communicate</a:t>
            </a:r>
            <a:endParaRPr lang="en-US" sz="20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 complexity grows exponentially as the network participant numbers grow.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7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09DE-4691-B60D-B17A-79A1C91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66-F531-7623-208F-9C8693C8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1125"/>
            <a:ext cx="8229600" cy="45529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Nakamoto consensus: Proof-of-work</a:t>
            </a:r>
          </a:p>
          <a:p>
            <a:pPr marL="0" indent="0">
              <a:buNone/>
            </a:pPr>
            <a:endParaRPr lang="en-US" dirty="0"/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Global blockchain does not grow by itself: transactions need to be propagated, validated etc.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Someone must do it…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But what will they get in return? 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What is </a:t>
            </a:r>
            <a:r>
              <a:rPr lang="en-US" sz="18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 blockchain builders’ 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incentive</a:t>
            </a:r>
            <a:r>
              <a:rPr lang="en-US" sz="18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?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 incentive must be for “honest” work.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Key question: what prevents you from creating a “double spend” with two transactions transferring the same money to two different destinations.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800" dirty="0"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Proof-of-Work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: distributed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consensus protocol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where independent network participants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perform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“work” to build and broadcast blocks and validate transactions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, growing the chain and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getting rewards for the work done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2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9E64-CC9D-209E-A633-7DA2A450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0082"/>
            <a:ext cx="8229600" cy="988529"/>
          </a:xfrm>
        </p:spPr>
        <p:txBody>
          <a:bodyPr/>
          <a:lstStyle/>
          <a:p>
            <a:r>
              <a:rPr lang="en-US" dirty="0"/>
              <a:t>Introduction to Crypto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02A95FF-8B36-84F5-5A15-BD24C2B56A9C}"/>
              </a:ext>
            </a:extLst>
          </p:cNvPr>
          <p:cNvGrpSpPr/>
          <p:nvPr/>
        </p:nvGrpSpPr>
        <p:grpSpPr>
          <a:xfrm>
            <a:off x="535843" y="1258612"/>
            <a:ext cx="8229600" cy="4627838"/>
            <a:chOff x="1726468" y="300350"/>
            <a:chExt cx="8512908" cy="4729738"/>
          </a:xfrm>
        </p:grpSpPr>
        <p:sp>
          <p:nvSpPr>
            <p:cNvPr id="135" name="Cloud 134">
              <a:extLst>
                <a:ext uri="{FF2B5EF4-FFF2-40B4-BE49-F238E27FC236}">
                  <a16:creationId xmlns:a16="http://schemas.microsoft.com/office/drawing/2014/main" id="{55380898-9323-9BDC-4304-ECE1376CE58C}"/>
                </a:ext>
              </a:extLst>
            </p:cNvPr>
            <p:cNvSpPr/>
            <p:nvPr/>
          </p:nvSpPr>
          <p:spPr>
            <a:xfrm>
              <a:off x="2555774" y="1468372"/>
              <a:ext cx="6065159" cy="71772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7CF937B-7A18-9983-B112-E1B00F2C8162}"/>
                </a:ext>
              </a:extLst>
            </p:cNvPr>
            <p:cNvSpPr txBox="1"/>
            <p:nvPr/>
          </p:nvSpPr>
          <p:spPr>
            <a:xfrm>
              <a:off x="5117389" y="1642569"/>
              <a:ext cx="110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network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0C53E93-0CF1-D08A-4637-153BE46260F0}"/>
                </a:ext>
              </a:extLst>
            </p:cNvPr>
            <p:cNvSpPr txBox="1"/>
            <p:nvPr/>
          </p:nvSpPr>
          <p:spPr>
            <a:xfrm>
              <a:off x="2123626" y="2080116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Builder 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D0C15EF-E673-25A8-6D82-D97D0DCDE2E5}"/>
                </a:ext>
              </a:extLst>
            </p:cNvPr>
            <p:cNvSpPr txBox="1"/>
            <p:nvPr/>
          </p:nvSpPr>
          <p:spPr>
            <a:xfrm>
              <a:off x="5117389" y="2170287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Builder 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70A29A6-A834-7116-62DE-2480A5D43695}"/>
                </a:ext>
              </a:extLst>
            </p:cNvPr>
            <p:cNvGrpSpPr/>
            <p:nvPr/>
          </p:nvGrpSpPr>
          <p:grpSpPr>
            <a:xfrm>
              <a:off x="1831126" y="336191"/>
              <a:ext cx="865943" cy="724513"/>
              <a:chOff x="2631203" y="545729"/>
              <a:chExt cx="883905" cy="906385"/>
            </a:xfrm>
          </p:grpSpPr>
          <p:sp>
            <p:nvSpPr>
              <p:cNvPr id="179" name="Smiley Face 178">
                <a:extLst>
                  <a:ext uri="{FF2B5EF4-FFF2-40B4-BE49-F238E27FC236}">
                    <a16:creationId xmlns:a16="http://schemas.microsoft.com/office/drawing/2014/main" id="{855F83E8-5AA6-1506-0EBA-1C9E364AE4AE}"/>
                  </a:ext>
                </a:extLst>
              </p:cNvPr>
              <p:cNvSpPr/>
              <p:nvPr/>
            </p:nvSpPr>
            <p:spPr>
              <a:xfrm>
                <a:off x="2747850" y="822728"/>
                <a:ext cx="623032" cy="629386"/>
              </a:xfrm>
              <a:prstGeom prst="smileyFac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5B5C1012-251E-F43F-05A8-49BE89B6CEE9}"/>
                  </a:ext>
                </a:extLst>
              </p:cNvPr>
              <p:cNvSpPr txBox="1"/>
              <p:nvPr/>
            </p:nvSpPr>
            <p:spPr>
              <a:xfrm>
                <a:off x="2631203" y="545729"/>
                <a:ext cx="883905" cy="346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Account A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676E765-8E4B-9992-D5A3-6C8B13CD7D98}"/>
                </a:ext>
              </a:extLst>
            </p:cNvPr>
            <p:cNvGrpSpPr/>
            <p:nvPr/>
          </p:nvGrpSpPr>
          <p:grpSpPr>
            <a:xfrm>
              <a:off x="4001098" y="329919"/>
              <a:ext cx="867545" cy="724513"/>
              <a:chOff x="2631203" y="545729"/>
              <a:chExt cx="885541" cy="906385"/>
            </a:xfrm>
          </p:grpSpPr>
          <p:sp>
            <p:nvSpPr>
              <p:cNvPr id="177" name="Smiley Face 176">
                <a:extLst>
                  <a:ext uri="{FF2B5EF4-FFF2-40B4-BE49-F238E27FC236}">
                    <a16:creationId xmlns:a16="http://schemas.microsoft.com/office/drawing/2014/main" id="{2B359A29-1C1F-C328-69EA-22442F220424}"/>
                  </a:ext>
                </a:extLst>
              </p:cNvPr>
              <p:cNvSpPr/>
              <p:nvPr/>
            </p:nvSpPr>
            <p:spPr>
              <a:xfrm>
                <a:off x="2747850" y="822728"/>
                <a:ext cx="623032" cy="629386"/>
              </a:xfrm>
              <a:prstGeom prst="smileyFac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AE2EB80F-79D5-1CCE-59DF-31613F3FDDA7}"/>
                  </a:ext>
                </a:extLst>
              </p:cNvPr>
              <p:cNvSpPr txBox="1"/>
              <p:nvPr/>
            </p:nvSpPr>
            <p:spPr>
              <a:xfrm>
                <a:off x="2631203" y="545729"/>
                <a:ext cx="885541" cy="346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Account B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76E3794-74B8-2821-129F-24449AB5FA33}"/>
                </a:ext>
              </a:extLst>
            </p:cNvPr>
            <p:cNvGrpSpPr/>
            <p:nvPr/>
          </p:nvGrpSpPr>
          <p:grpSpPr>
            <a:xfrm>
              <a:off x="6512158" y="300350"/>
              <a:ext cx="880369" cy="724513"/>
              <a:chOff x="2631203" y="545729"/>
              <a:chExt cx="898631" cy="906385"/>
            </a:xfrm>
          </p:grpSpPr>
          <p:sp>
            <p:nvSpPr>
              <p:cNvPr id="175" name="Smiley Face 174">
                <a:extLst>
                  <a:ext uri="{FF2B5EF4-FFF2-40B4-BE49-F238E27FC236}">
                    <a16:creationId xmlns:a16="http://schemas.microsoft.com/office/drawing/2014/main" id="{2FAE2479-F798-C2DA-640B-B0971B93F580}"/>
                  </a:ext>
                </a:extLst>
              </p:cNvPr>
              <p:cNvSpPr/>
              <p:nvPr/>
            </p:nvSpPr>
            <p:spPr>
              <a:xfrm>
                <a:off x="2747850" y="822728"/>
                <a:ext cx="623032" cy="629386"/>
              </a:xfrm>
              <a:prstGeom prst="smileyFac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DFE9B2D-D297-900B-1913-256DE97AD556}"/>
                  </a:ext>
                </a:extLst>
              </p:cNvPr>
              <p:cNvSpPr txBox="1"/>
              <p:nvPr/>
            </p:nvSpPr>
            <p:spPr>
              <a:xfrm>
                <a:off x="2631203" y="545729"/>
                <a:ext cx="898631" cy="346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Account C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ADB1EAB-9A12-7265-4FBC-BC78329E3111}"/>
                </a:ext>
              </a:extLst>
            </p:cNvPr>
            <p:cNvGrpSpPr/>
            <p:nvPr/>
          </p:nvGrpSpPr>
          <p:grpSpPr>
            <a:xfrm>
              <a:off x="8841009" y="329919"/>
              <a:ext cx="880369" cy="724513"/>
              <a:chOff x="2631203" y="545729"/>
              <a:chExt cx="898631" cy="906385"/>
            </a:xfrm>
          </p:grpSpPr>
          <p:sp>
            <p:nvSpPr>
              <p:cNvPr id="173" name="Smiley Face 172">
                <a:extLst>
                  <a:ext uri="{FF2B5EF4-FFF2-40B4-BE49-F238E27FC236}">
                    <a16:creationId xmlns:a16="http://schemas.microsoft.com/office/drawing/2014/main" id="{9CA6F80E-E47D-4330-0BBB-22B6D8BB31CA}"/>
                  </a:ext>
                </a:extLst>
              </p:cNvPr>
              <p:cNvSpPr/>
              <p:nvPr/>
            </p:nvSpPr>
            <p:spPr>
              <a:xfrm>
                <a:off x="2747850" y="822728"/>
                <a:ext cx="623032" cy="629386"/>
              </a:xfrm>
              <a:prstGeom prst="smileyFac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8D4C4AB-4285-538C-617D-791723BDCAF8}"/>
                  </a:ext>
                </a:extLst>
              </p:cNvPr>
              <p:cNvSpPr txBox="1"/>
              <p:nvPr/>
            </p:nvSpPr>
            <p:spPr>
              <a:xfrm>
                <a:off x="2631203" y="545729"/>
                <a:ext cx="898631" cy="346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Account D</a:t>
                </a: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D2F9E83-5F00-082E-48EA-650A0FC863FF}"/>
                </a:ext>
              </a:extLst>
            </p:cNvPr>
            <p:cNvCxnSpPr>
              <a:cxnSpLocks/>
            </p:cNvCxnSpPr>
            <p:nvPr/>
          </p:nvCxnSpPr>
          <p:spPr>
            <a:xfrm>
              <a:off x="2304805" y="1125293"/>
              <a:ext cx="426664" cy="4447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AF6D76E-2E1B-CD16-1796-E69A720201C5}"/>
                </a:ext>
              </a:extLst>
            </p:cNvPr>
            <p:cNvCxnSpPr>
              <a:cxnSpLocks/>
              <a:endCxn id="149" idx="1"/>
            </p:cNvCxnSpPr>
            <p:nvPr/>
          </p:nvCxnSpPr>
          <p:spPr>
            <a:xfrm>
              <a:off x="4490372" y="1085482"/>
              <a:ext cx="85472" cy="2851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CE75659-07F7-3D52-2CF9-F97DB635E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4544" y="1072802"/>
              <a:ext cx="184575" cy="3103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19486BD0-C309-0ACC-7F9F-6D53FF835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733" y="1054432"/>
              <a:ext cx="846835" cy="432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2D992F7-1876-5617-3A56-61D154B0FF0B}"/>
                </a:ext>
              </a:extLst>
            </p:cNvPr>
            <p:cNvSpPr txBox="1"/>
            <p:nvPr/>
          </p:nvSpPr>
          <p:spPr>
            <a:xfrm>
              <a:off x="2485228" y="104102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1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6DB7B6D-3FF2-1567-D899-7A58E23F0460}"/>
                </a:ext>
              </a:extLst>
            </p:cNvPr>
            <p:cNvSpPr txBox="1"/>
            <p:nvPr/>
          </p:nvSpPr>
          <p:spPr>
            <a:xfrm>
              <a:off x="2629879" y="1234051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7 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1B7D303-82EC-67E9-E5CD-F61A62079977}"/>
                </a:ext>
              </a:extLst>
            </p:cNvPr>
            <p:cNvSpPr txBox="1"/>
            <p:nvPr/>
          </p:nvSpPr>
          <p:spPr>
            <a:xfrm>
              <a:off x="4575844" y="121672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5 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0FA73CD-C227-A58D-6882-A14A4A3C2040}"/>
                </a:ext>
              </a:extLst>
            </p:cNvPr>
            <p:cNvSpPr txBox="1"/>
            <p:nvPr/>
          </p:nvSpPr>
          <p:spPr>
            <a:xfrm>
              <a:off x="6773546" y="1262280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4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F2DE79B-626A-FF34-F0B5-B6EFA4A4687D}"/>
                </a:ext>
              </a:extLst>
            </p:cNvPr>
            <p:cNvSpPr txBox="1"/>
            <p:nvPr/>
          </p:nvSpPr>
          <p:spPr>
            <a:xfrm>
              <a:off x="6852548" y="104499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3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F748CDD-3BCB-4A62-7BCC-3EF12E791359}"/>
                </a:ext>
              </a:extLst>
            </p:cNvPr>
            <p:cNvSpPr txBox="1"/>
            <p:nvPr/>
          </p:nvSpPr>
          <p:spPr>
            <a:xfrm>
              <a:off x="8759896" y="115510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2 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EEC14BD-FA54-EFF7-CB7B-2A721A3F3893}"/>
                </a:ext>
              </a:extLst>
            </p:cNvPr>
            <p:cNvSpPr txBox="1"/>
            <p:nvPr/>
          </p:nvSpPr>
          <p:spPr>
            <a:xfrm>
              <a:off x="6718714" y="1471850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6 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B9CE87FC-0288-0CF7-9D36-FE2230BDDFF3}"/>
                </a:ext>
              </a:extLst>
            </p:cNvPr>
            <p:cNvSpPr/>
            <p:nvPr/>
          </p:nvSpPr>
          <p:spPr>
            <a:xfrm>
              <a:off x="1726468" y="2554581"/>
              <a:ext cx="510143" cy="10904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 1</a:t>
              </a:r>
            </a:p>
            <a:p>
              <a:pPr algn="ctr"/>
              <a:r>
                <a:rPr lang="en-US" sz="1200" dirty="0"/>
                <a:t>Tx 7</a:t>
              </a:r>
            </a:p>
            <a:p>
              <a:pPr algn="ctr"/>
              <a:r>
                <a:rPr lang="en-US" sz="1200" dirty="0"/>
                <a:t>Tx 5</a:t>
              </a:r>
            </a:p>
            <a:p>
              <a:pPr algn="ctr"/>
              <a:r>
                <a:rPr lang="en-US" sz="1200" dirty="0"/>
                <a:t>Tx 3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Fee</a:t>
              </a: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4CEB977F-DED3-432B-8A04-8C2BC993FC5A}"/>
                </a:ext>
              </a:extLst>
            </p:cNvPr>
            <p:cNvSpPr/>
            <p:nvPr/>
          </p:nvSpPr>
          <p:spPr>
            <a:xfrm>
              <a:off x="4673934" y="2685059"/>
              <a:ext cx="566247" cy="14389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 5</a:t>
              </a:r>
            </a:p>
            <a:p>
              <a:pPr algn="ctr"/>
              <a:r>
                <a:rPr lang="en-US" sz="1200" dirty="0"/>
                <a:t>Tx 3</a:t>
              </a:r>
            </a:p>
            <a:p>
              <a:pPr algn="ctr"/>
              <a:r>
                <a:rPr lang="en-US" sz="1200" dirty="0"/>
                <a:t>Tx 4</a:t>
              </a:r>
            </a:p>
            <a:p>
              <a:pPr algn="ctr"/>
              <a:r>
                <a:rPr lang="en-US" sz="1200" dirty="0"/>
                <a:t>Tx 6</a:t>
              </a:r>
            </a:p>
            <a:p>
              <a:pPr algn="ctr"/>
              <a:r>
                <a:rPr lang="en-US" sz="1200" dirty="0"/>
                <a:t>Tx 1</a:t>
              </a:r>
            </a:p>
            <a:p>
              <a:pPr algn="ctr"/>
              <a:r>
                <a:rPr lang="en-US" sz="1200" dirty="0"/>
                <a:t>Tx 2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Fee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543E84E-C18A-0C17-520E-B5AC588D1221}"/>
                </a:ext>
              </a:extLst>
            </p:cNvPr>
            <p:cNvSpPr txBox="1"/>
            <p:nvPr/>
          </p:nvSpPr>
          <p:spPr>
            <a:xfrm>
              <a:off x="4848080" y="4383757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7C8231A-BB73-4526-5F3E-4E1390B647C3}"/>
                </a:ext>
              </a:extLst>
            </p:cNvPr>
            <p:cNvSpPr txBox="1"/>
            <p:nvPr/>
          </p:nvSpPr>
          <p:spPr>
            <a:xfrm>
              <a:off x="3092432" y="4383757"/>
              <a:ext cx="1277633" cy="646331"/>
            </a:xfrm>
            <a:prstGeom prst="rect">
              <a:avLst/>
            </a:prstGeom>
            <a:gradFill>
              <a:gsLst>
                <a:gs pos="49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</a:t>
              </a:r>
            </a:p>
            <a:p>
              <a:r>
                <a:rPr lang="en-US" dirty="0"/>
                <a:t> (Tx, Tx, …)</a:t>
              </a: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E52C331-7C4F-BCF5-EC53-45AEDD0868B7}"/>
                </a:ext>
              </a:extLst>
            </p:cNvPr>
            <p:cNvCxnSpPr>
              <a:cxnSpLocks/>
              <a:stCxn id="156" idx="1"/>
              <a:endCxn id="157" idx="3"/>
            </p:cNvCxnSpPr>
            <p:nvPr/>
          </p:nvCxnSpPr>
          <p:spPr>
            <a:xfrm flipH="1">
              <a:off x="4370065" y="4706923"/>
              <a:ext cx="4780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4643B4B-B71E-0571-9788-D0BCE178F346}"/>
                </a:ext>
              </a:extLst>
            </p:cNvPr>
            <p:cNvCxnSpPr>
              <a:cxnSpLocks/>
              <a:endCxn id="156" idx="3"/>
            </p:cNvCxnSpPr>
            <p:nvPr/>
          </p:nvCxnSpPr>
          <p:spPr>
            <a:xfrm flipH="1">
              <a:off x="6054352" y="4706922"/>
              <a:ext cx="5816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773231D-96B0-9E0E-F684-4F742F307F9D}"/>
                </a:ext>
              </a:extLst>
            </p:cNvPr>
            <p:cNvSpPr txBox="1"/>
            <p:nvPr/>
          </p:nvSpPr>
          <p:spPr>
            <a:xfrm>
              <a:off x="6666083" y="4522256"/>
              <a:ext cx="1989828" cy="369332"/>
            </a:xfrm>
            <a:prstGeom prst="rect">
              <a:avLst/>
            </a:prstGeom>
            <a:gradFill>
              <a:gsLst>
                <a:gs pos="100000">
                  <a:srgbClr val="EEC6B1"/>
                </a:gs>
                <a:gs pos="5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Next block … ??? 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04EC582-C69C-2566-8DD0-C49CA1A5D1C6}"/>
                </a:ext>
              </a:extLst>
            </p:cNvPr>
            <p:cNvGrpSpPr/>
            <p:nvPr/>
          </p:nvGrpSpPr>
          <p:grpSpPr>
            <a:xfrm>
              <a:off x="2273115" y="2769051"/>
              <a:ext cx="1516313" cy="1366593"/>
              <a:chOff x="2910542" y="3153150"/>
              <a:chExt cx="1502810" cy="1263906"/>
            </a:xfrm>
          </p:grpSpPr>
          <p:pic>
            <p:nvPicPr>
              <p:cNvPr id="171" name="Picture 17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B021D2BD-F4CE-A547-DD9D-DA47F945E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256" y="3153150"/>
                <a:ext cx="988209" cy="988209"/>
              </a:xfrm>
              <a:prstGeom prst="rect">
                <a:avLst/>
              </a:prstGeom>
              <a:noFill/>
            </p:spPr>
          </p:pic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A3E526-3A1A-2A7E-98B6-E05FFB69C66E}"/>
                  </a:ext>
                </a:extLst>
              </p:cNvPr>
              <p:cNvSpPr txBox="1"/>
              <p:nvPr/>
            </p:nvSpPr>
            <p:spPr>
              <a:xfrm>
                <a:off x="2910542" y="4075476"/>
                <a:ext cx="1502810" cy="34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Calculating…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BD2683F-EBBF-6EC9-6C35-AD46FF6EB331}"/>
                </a:ext>
              </a:extLst>
            </p:cNvPr>
            <p:cNvGrpSpPr/>
            <p:nvPr/>
          </p:nvGrpSpPr>
          <p:grpSpPr>
            <a:xfrm>
              <a:off x="5282948" y="2886848"/>
              <a:ext cx="1524328" cy="1291658"/>
              <a:chOff x="2910542" y="3153150"/>
              <a:chExt cx="1524328" cy="1291658"/>
            </a:xfrm>
          </p:grpSpPr>
          <p:pic>
            <p:nvPicPr>
              <p:cNvPr id="169" name="Picture 16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5EB4A841-99DE-96A4-BCA7-BD676E861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256" y="3153150"/>
                <a:ext cx="988209" cy="988209"/>
              </a:xfrm>
              <a:prstGeom prst="rect">
                <a:avLst/>
              </a:prstGeom>
              <a:noFill/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CA886BA-AD82-E1E2-CD24-F73C42A07B5E}"/>
                  </a:ext>
                </a:extLst>
              </p:cNvPr>
              <p:cNvSpPr txBox="1"/>
              <p:nvPr/>
            </p:nvSpPr>
            <p:spPr>
              <a:xfrm>
                <a:off x="2910542" y="4075476"/>
                <a:ext cx="1524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Calculating…</a:t>
                </a:r>
              </a:p>
            </p:txBody>
          </p: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ECDDAB8-7603-112C-FFD4-DE2EAD7BE0D5}"/>
                </a:ext>
              </a:extLst>
            </p:cNvPr>
            <p:cNvCxnSpPr>
              <a:stCxn id="157" idx="1"/>
            </p:cNvCxnSpPr>
            <p:nvPr/>
          </p:nvCxnSpPr>
          <p:spPr>
            <a:xfrm flipH="1" flipV="1">
              <a:off x="2582289" y="4706922"/>
              <a:ext cx="5101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5CFA57C-D7EC-B96A-C1F6-D9DFAAAF6C0F}"/>
                </a:ext>
              </a:extLst>
            </p:cNvPr>
            <p:cNvSpPr txBox="1"/>
            <p:nvPr/>
          </p:nvSpPr>
          <p:spPr>
            <a:xfrm>
              <a:off x="8512598" y="1844596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Builder </a:t>
              </a:r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DC9C6B82-1F21-C543-D66B-3009FCA749DF}"/>
                </a:ext>
              </a:extLst>
            </p:cNvPr>
            <p:cNvSpPr/>
            <p:nvPr/>
          </p:nvSpPr>
          <p:spPr>
            <a:xfrm>
              <a:off x="8144839" y="2411437"/>
              <a:ext cx="497144" cy="10334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 2</a:t>
              </a:r>
            </a:p>
            <a:p>
              <a:pPr algn="ctr"/>
              <a:r>
                <a:rPr lang="en-US" sz="1200" dirty="0"/>
                <a:t>Tx 3</a:t>
              </a:r>
            </a:p>
            <a:p>
              <a:pPr algn="ctr"/>
              <a:r>
                <a:rPr lang="en-US" sz="1200" dirty="0"/>
                <a:t>Tx 4</a:t>
              </a:r>
            </a:p>
            <a:p>
              <a:pPr algn="ctr"/>
              <a:r>
                <a:rPr lang="en-US" sz="1200" dirty="0"/>
                <a:t>Tx 6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Fee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F0DC5AD-94F8-2910-8FCF-2B570BDB0E0E}"/>
                </a:ext>
              </a:extLst>
            </p:cNvPr>
            <p:cNvGrpSpPr/>
            <p:nvPr/>
          </p:nvGrpSpPr>
          <p:grpSpPr>
            <a:xfrm>
              <a:off x="8715048" y="2583399"/>
              <a:ext cx="1524328" cy="1291658"/>
              <a:chOff x="2910542" y="3153150"/>
              <a:chExt cx="1524328" cy="1291658"/>
            </a:xfrm>
          </p:grpSpPr>
          <p:pic>
            <p:nvPicPr>
              <p:cNvPr id="167" name="Picture 16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CAF23174-977C-11A2-6AF7-65FA5B3D1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256" y="3153150"/>
                <a:ext cx="988209" cy="988209"/>
              </a:xfrm>
              <a:prstGeom prst="rect">
                <a:avLst/>
              </a:prstGeom>
              <a:noFill/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A71DF06-A46E-0022-14DB-7654024D5F94}"/>
                  </a:ext>
                </a:extLst>
              </p:cNvPr>
              <p:cNvSpPr txBox="1"/>
              <p:nvPr/>
            </p:nvSpPr>
            <p:spPr>
              <a:xfrm>
                <a:off x="2910542" y="4075476"/>
                <a:ext cx="1524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Calculating…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038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D48A-C281-E841-628D-B361A9E8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3650-96F0-FF35-C292-562920650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1581"/>
            <a:ext cx="8229600" cy="4414604"/>
          </a:xfrm>
        </p:spPr>
        <p:txBody>
          <a:bodyPr/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Cryptos are a story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latin typeface="Gill Sans Nova Light" panose="020B0302020104020203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cs typeface="Arial" panose="020B0604020202020204" pitchFamily="34" charset="0"/>
              </a:rPr>
              <a:t>Why</a:t>
            </a: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 and when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solidFill>
                  <a:srgbClr val="00B050"/>
                </a:solidFill>
                <a:latin typeface="Gill Sans Nova Light" panose="020B0302020104020203" pitchFamily="34" charset="0"/>
                <a:cs typeface="Arial" panose="020B0604020202020204" pitchFamily="34" charset="0"/>
              </a:rPr>
              <a:t>Reasons</a:t>
            </a: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, tries and trials. Future is unknown.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What and </a:t>
            </a: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cs typeface="Arial" panose="020B0604020202020204" pitchFamily="34" charset="0"/>
              </a:rPr>
              <a:t>how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		Technology is ready: </a:t>
            </a:r>
            <a:r>
              <a:rPr lang="en-US" sz="2400" dirty="0">
                <a:solidFill>
                  <a:srgbClr val="00B050"/>
                </a:solidFill>
                <a:latin typeface="Gill Sans Nova Light" panose="020B0302020104020203" pitchFamily="34" charset="0"/>
                <a:cs typeface="Arial" panose="020B0604020202020204" pitchFamily="34" charset="0"/>
              </a:rPr>
              <a:t>math, computer science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  <a:latin typeface="Gill Sans Nova Light" panose="020B0302020104020203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Fast, accessible (and cheap) </a:t>
            </a:r>
            <a:r>
              <a:rPr lang="en-US" sz="2400" dirty="0">
                <a:solidFill>
                  <a:srgbClr val="00B050"/>
                </a:solidFill>
                <a:latin typeface="Gill Sans Nova Light" panose="020B0302020104020203" pitchFamily="34" charset="0"/>
                <a:cs typeface="Arial" panose="020B0604020202020204" pitchFamily="34" charset="0"/>
              </a:rPr>
              <a:t>global networks</a:t>
            </a: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, wired and 		wireless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“Mechanical sympathy”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		If you know how a car works, you make a better driver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06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0E57-D001-10D9-9B5E-7FAADB5E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6CC30A-FC98-0E86-277A-478C04125186}"/>
              </a:ext>
            </a:extLst>
          </p:cNvPr>
          <p:cNvGrpSpPr/>
          <p:nvPr/>
        </p:nvGrpSpPr>
        <p:grpSpPr>
          <a:xfrm>
            <a:off x="1076939" y="1759019"/>
            <a:ext cx="7362969" cy="3666989"/>
            <a:chOff x="2153264" y="777944"/>
            <a:chExt cx="7362969" cy="3666989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E626F0E5-545E-0B6E-8229-21F97459C41C}"/>
                </a:ext>
              </a:extLst>
            </p:cNvPr>
            <p:cNvSpPr/>
            <p:nvPr/>
          </p:nvSpPr>
          <p:spPr>
            <a:xfrm>
              <a:off x="2674127" y="777944"/>
              <a:ext cx="6065159" cy="71772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65A806-1EB4-1F37-FC89-0B29F5963F1F}"/>
                </a:ext>
              </a:extLst>
            </p:cNvPr>
            <p:cNvSpPr txBox="1"/>
            <p:nvPr/>
          </p:nvSpPr>
          <p:spPr>
            <a:xfrm>
              <a:off x="5227939" y="966113"/>
              <a:ext cx="110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network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B8EA44-65FD-D8BF-E155-C4F4877B912F}"/>
                </a:ext>
              </a:extLst>
            </p:cNvPr>
            <p:cNvSpPr txBox="1"/>
            <p:nvPr/>
          </p:nvSpPr>
          <p:spPr>
            <a:xfrm>
              <a:off x="2548614" y="1347651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Builder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F6B0D4-2AA6-DBBB-1BD5-05CBAC544526}"/>
                </a:ext>
              </a:extLst>
            </p:cNvPr>
            <p:cNvSpPr txBox="1"/>
            <p:nvPr/>
          </p:nvSpPr>
          <p:spPr>
            <a:xfrm>
              <a:off x="8043165" y="1275551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Builder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C9FA25-BF47-3599-99F3-D832D4BEFB11}"/>
                </a:ext>
              </a:extLst>
            </p:cNvPr>
            <p:cNvSpPr txBox="1"/>
            <p:nvPr/>
          </p:nvSpPr>
          <p:spPr>
            <a:xfrm>
              <a:off x="3411194" y="953090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Tx1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9C5E43-69DF-84D9-BADC-ED1E945AB86C}"/>
                </a:ext>
              </a:extLst>
            </p:cNvPr>
            <p:cNvSpPr txBox="1"/>
            <p:nvPr/>
          </p:nvSpPr>
          <p:spPr>
            <a:xfrm>
              <a:off x="4008872" y="849294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Tx7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88BDB9-010D-95C0-9BBF-695E601A6FF0}"/>
                </a:ext>
              </a:extLst>
            </p:cNvPr>
            <p:cNvSpPr txBox="1"/>
            <p:nvPr/>
          </p:nvSpPr>
          <p:spPr>
            <a:xfrm>
              <a:off x="4224322" y="1118336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Tx5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04CDDB-4292-F538-71F6-EEC3FA0A83AA}"/>
                </a:ext>
              </a:extLst>
            </p:cNvPr>
            <p:cNvSpPr txBox="1"/>
            <p:nvPr/>
          </p:nvSpPr>
          <p:spPr>
            <a:xfrm>
              <a:off x="6386211" y="880692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Tx4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6BF92E-1943-50FC-1EEC-EA16C1A56E45}"/>
                </a:ext>
              </a:extLst>
            </p:cNvPr>
            <p:cNvSpPr txBox="1"/>
            <p:nvPr/>
          </p:nvSpPr>
          <p:spPr>
            <a:xfrm>
              <a:off x="7459988" y="87285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2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1DEE0E-9DDD-677F-0FCC-AC8B8B9972B3}"/>
                </a:ext>
              </a:extLst>
            </p:cNvPr>
            <p:cNvSpPr txBox="1"/>
            <p:nvPr/>
          </p:nvSpPr>
          <p:spPr>
            <a:xfrm>
              <a:off x="6963339" y="1136807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Tx6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99ED6F6-8DB3-9CF8-353B-16DC446A09B9}"/>
                </a:ext>
              </a:extLst>
            </p:cNvPr>
            <p:cNvSpPr/>
            <p:nvPr/>
          </p:nvSpPr>
          <p:spPr>
            <a:xfrm>
              <a:off x="2253058" y="1884350"/>
              <a:ext cx="510143" cy="9640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 1</a:t>
              </a:r>
            </a:p>
            <a:p>
              <a:pPr algn="ctr"/>
              <a:r>
                <a:rPr lang="en-US" sz="1200" dirty="0"/>
                <a:t>Tx 7</a:t>
              </a:r>
            </a:p>
            <a:p>
              <a:pPr algn="ctr"/>
              <a:r>
                <a:rPr lang="en-US" sz="1200" dirty="0"/>
                <a:t>Tx 5</a:t>
              </a:r>
            </a:p>
            <a:p>
              <a:pPr algn="ctr"/>
              <a:r>
                <a:rPr lang="en-US" sz="1200" dirty="0"/>
                <a:t>Tx 3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Fee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F6EAED-BA2E-F15A-09F8-1501E41D0EEC}"/>
                </a:ext>
              </a:extLst>
            </p:cNvPr>
            <p:cNvSpPr/>
            <p:nvPr/>
          </p:nvSpPr>
          <p:spPr>
            <a:xfrm>
              <a:off x="7716852" y="1742513"/>
              <a:ext cx="500234" cy="10334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 2</a:t>
              </a:r>
            </a:p>
            <a:p>
              <a:pPr algn="ctr"/>
              <a:r>
                <a:rPr lang="en-US" sz="1200" dirty="0"/>
                <a:t>Tx 3</a:t>
              </a:r>
            </a:p>
            <a:p>
              <a:pPr algn="ctr"/>
              <a:r>
                <a:rPr lang="en-US" sz="1200" dirty="0"/>
                <a:t>Tx 4</a:t>
              </a:r>
            </a:p>
            <a:p>
              <a:pPr algn="ctr"/>
              <a:r>
                <a:rPr lang="en-US" sz="1200" dirty="0"/>
                <a:t>Tx 6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C57F74-31A7-4ED7-0CA7-C4EB66D3A821}"/>
                </a:ext>
              </a:extLst>
            </p:cNvPr>
            <p:cNvSpPr txBox="1"/>
            <p:nvPr/>
          </p:nvSpPr>
          <p:spPr>
            <a:xfrm>
              <a:off x="4419055" y="3798602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424267-DD19-309C-8E85-F9E1753DC4A2}"/>
                </a:ext>
              </a:extLst>
            </p:cNvPr>
            <p:cNvSpPr txBox="1"/>
            <p:nvPr/>
          </p:nvSpPr>
          <p:spPr>
            <a:xfrm>
              <a:off x="2663407" y="3798602"/>
              <a:ext cx="1277633" cy="646331"/>
            </a:xfrm>
            <a:prstGeom prst="rect">
              <a:avLst/>
            </a:prstGeom>
            <a:gradFill>
              <a:gsLst>
                <a:gs pos="49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</a:t>
              </a:r>
            </a:p>
            <a:p>
              <a:r>
                <a:rPr lang="en-US" dirty="0"/>
                <a:t> (Tx, Tx, …)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2A84CCC-5CE3-540E-D439-47044FFB88FB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flipH="1">
              <a:off x="3941040" y="4121768"/>
              <a:ext cx="4780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1A7F22-BD71-9031-1CEE-108F6EAC26BE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5625327" y="4121767"/>
              <a:ext cx="5816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plosion: 8 Points 20">
              <a:extLst>
                <a:ext uri="{FF2B5EF4-FFF2-40B4-BE49-F238E27FC236}">
                  <a16:creationId xmlns:a16="http://schemas.microsoft.com/office/drawing/2014/main" id="{86209803-93D4-BEEB-EA99-311728CD5379}"/>
                </a:ext>
              </a:extLst>
            </p:cNvPr>
            <p:cNvSpPr/>
            <p:nvPr/>
          </p:nvSpPr>
          <p:spPr>
            <a:xfrm>
              <a:off x="7827734" y="2259216"/>
              <a:ext cx="1688499" cy="1229883"/>
            </a:xfrm>
            <a:prstGeom prst="irregularSeal1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SOLUTION FOUND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7321DA-9ADB-5E11-61A4-D8E1E829230E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 flipH="1">
              <a:off x="7540467" y="3489099"/>
              <a:ext cx="950550" cy="26018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057CD-1112-9137-5705-AD689D9AC8DE}"/>
                </a:ext>
              </a:extLst>
            </p:cNvPr>
            <p:cNvSpPr txBox="1"/>
            <p:nvPr/>
          </p:nvSpPr>
          <p:spPr>
            <a:xfrm>
              <a:off x="6204676" y="3749283"/>
              <a:ext cx="267158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  <a:alpha val="39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>
                  <a:alpha val="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Block 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(Tx 2, Tx 3, Tx 4, Tx 6, Fee)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4EBD2C-552D-F7D5-1C31-22FE7999450F}"/>
                </a:ext>
              </a:extLst>
            </p:cNvPr>
            <p:cNvGrpSpPr/>
            <p:nvPr/>
          </p:nvGrpSpPr>
          <p:grpSpPr>
            <a:xfrm>
              <a:off x="2517189" y="1994905"/>
              <a:ext cx="1516313" cy="1366593"/>
              <a:chOff x="2910542" y="3153150"/>
              <a:chExt cx="1502810" cy="1263906"/>
            </a:xfrm>
          </p:grpSpPr>
          <p:pic>
            <p:nvPicPr>
              <p:cNvPr id="33" name="Picture 32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8670763-7382-3174-2E2D-723933309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256" y="3153150"/>
                <a:ext cx="988209" cy="988209"/>
              </a:xfrm>
              <a:prstGeom prst="rect">
                <a:avLst/>
              </a:prstGeom>
              <a:noFill/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4817B5-55B3-D59D-440D-4D827704BA46}"/>
                  </a:ext>
                </a:extLst>
              </p:cNvPr>
              <p:cNvSpPr txBox="1"/>
              <p:nvPr/>
            </p:nvSpPr>
            <p:spPr>
              <a:xfrm>
                <a:off x="2910542" y="4075476"/>
                <a:ext cx="1502810" cy="34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Calculating…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E3A8E6-F982-A24B-93EC-529D4CBAF496}"/>
                </a:ext>
              </a:extLst>
            </p:cNvPr>
            <p:cNvGrpSpPr/>
            <p:nvPr/>
          </p:nvGrpSpPr>
          <p:grpSpPr>
            <a:xfrm>
              <a:off x="4845795" y="1488638"/>
              <a:ext cx="1927946" cy="1838457"/>
              <a:chOff x="4614372" y="2551097"/>
              <a:chExt cx="2217765" cy="194964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D94FE1-5F79-01D3-705E-9D45908F0AFF}"/>
                  </a:ext>
                </a:extLst>
              </p:cNvPr>
              <p:cNvSpPr txBox="1"/>
              <p:nvPr/>
            </p:nvSpPr>
            <p:spPr>
              <a:xfrm>
                <a:off x="5185583" y="2551097"/>
                <a:ext cx="96461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Block Builder 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66A0CA5-F799-5234-5E06-5E5E68D14B04}"/>
                  </a:ext>
                </a:extLst>
              </p:cNvPr>
              <p:cNvSpPr/>
              <p:nvPr/>
            </p:nvSpPr>
            <p:spPr>
              <a:xfrm>
                <a:off x="4614372" y="3061825"/>
                <a:ext cx="678700" cy="143891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Tx 5</a:t>
                </a:r>
              </a:p>
              <a:p>
                <a:pPr algn="ctr"/>
                <a:r>
                  <a:rPr lang="en-US" sz="1200" dirty="0"/>
                  <a:t>Tx 3</a:t>
                </a:r>
              </a:p>
              <a:p>
                <a:pPr algn="ctr"/>
                <a:r>
                  <a:rPr lang="en-US" sz="1200" dirty="0"/>
                  <a:t>Tx 4</a:t>
                </a:r>
              </a:p>
              <a:p>
                <a:pPr algn="ctr"/>
                <a:r>
                  <a:rPr lang="en-US" sz="1200" dirty="0"/>
                  <a:t>Tx 6</a:t>
                </a:r>
              </a:p>
              <a:p>
                <a:pPr algn="ctr"/>
                <a:r>
                  <a:rPr lang="en-US" sz="1200" dirty="0"/>
                  <a:t>Tx 1</a:t>
                </a:r>
              </a:p>
              <a:p>
                <a:pPr algn="ctr"/>
                <a:r>
                  <a:rPr lang="en-US" sz="1200" dirty="0"/>
                  <a:t>Tx 2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Fee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413CC58-6DEF-B0B2-D009-1D4DD421FDFE}"/>
                  </a:ext>
                </a:extLst>
              </p:cNvPr>
              <p:cNvGrpSpPr/>
              <p:nvPr/>
            </p:nvGrpSpPr>
            <p:grpSpPr>
              <a:xfrm>
                <a:off x="5087884" y="3171727"/>
                <a:ext cx="1744253" cy="1313994"/>
                <a:chOff x="2910542" y="3153150"/>
                <a:chExt cx="1744253" cy="1313994"/>
              </a:xfrm>
            </p:grpSpPr>
            <p:pic>
              <p:nvPicPr>
                <p:cNvPr id="31" name="Picture 30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EB2D05-39CF-2872-4F78-27F335374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5256" y="3153150"/>
                  <a:ext cx="988209" cy="988209"/>
                </a:xfrm>
                <a:prstGeom prst="rect">
                  <a:avLst/>
                </a:prstGeom>
                <a:noFill/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09B3CD6-8959-9173-8EA9-2E165AE5F60C}"/>
                    </a:ext>
                  </a:extLst>
                </p:cNvPr>
                <p:cNvSpPr txBox="1"/>
                <p:nvPr/>
              </p:nvSpPr>
              <p:spPr>
                <a:xfrm>
                  <a:off x="2910542" y="4075476"/>
                  <a:ext cx="1744253" cy="391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Calculating…</a:t>
                  </a: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BCD504-966A-1F04-6083-B23AA75AF1ED}"/>
                </a:ext>
              </a:extLst>
            </p:cNvPr>
            <p:cNvCxnSpPr>
              <a:stCxn id="18" idx="1"/>
            </p:cNvCxnSpPr>
            <p:nvPr/>
          </p:nvCxnSpPr>
          <p:spPr>
            <a:xfrm flipH="1" flipV="1">
              <a:off x="2153264" y="4121767"/>
              <a:ext cx="5101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F2E03-327B-EB33-310C-0B41A4D8C68C}"/>
                </a:ext>
              </a:extLst>
            </p:cNvPr>
            <p:cNvSpPr txBox="1"/>
            <p:nvPr/>
          </p:nvSpPr>
          <p:spPr>
            <a:xfrm>
              <a:off x="4797364" y="857696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00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BDC9-F98D-D531-04BF-B090D7EA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2C2B9-1B41-26A1-9903-7352AD7F6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612"/>
            <a:ext cx="8229600" cy="46632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Anyone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can join the network 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and help building it 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for a reward</a:t>
            </a: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</a:t>
            </a:r>
          </a:p>
          <a:p>
            <a:pPr marL="0" indent="0" algn="ctr"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The more participants – the merrier! Block can be found faster! </a:t>
            </a: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Network is stronger!</a:t>
            </a:r>
          </a:p>
          <a:p>
            <a:pPr marL="0" indent="0" algn="ctr">
              <a:buNone/>
            </a:pPr>
            <a:endParaRPr lang="en-US" sz="2400" dirty="0">
              <a:solidFill>
                <a:srgbClr val="FF0000"/>
              </a:solidFill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…. This also means that </a:t>
            </a:r>
            <a:r>
              <a:rPr lang="en-US" sz="24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several participants can find valid blocks</a:t>
            </a:r>
            <a:r>
              <a:rPr lang="en-US" sz="24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 </a:t>
            </a: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at the same time… </a:t>
            </a:r>
          </a:p>
          <a:p>
            <a:pPr marL="0" indent="0" algn="ctr">
              <a:buNone/>
            </a:pPr>
            <a:r>
              <a:rPr lang="en-US" sz="2400" dirty="0">
                <a:latin typeface="Gill Sans Nova Light" panose="020B0302020104020203" pitchFamily="34" charset="0"/>
                <a:ea typeface="Arial" panose="020B0604020202020204" pitchFamily="34" charset="0"/>
              </a:rPr>
              <a:t>… which creates a </a:t>
            </a:r>
            <a:r>
              <a:rPr lang="en-US" sz="2400" b="1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fork</a:t>
            </a:r>
            <a:endParaRPr lang="en-US" sz="2400" b="1" dirty="0">
              <a:solidFill>
                <a:srgbClr val="FF0000"/>
              </a:solidFill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6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E653-6FA4-5C9B-B44C-B36AC1AA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98975C-34D7-63D4-ABD4-C60B328FB079}"/>
              </a:ext>
            </a:extLst>
          </p:cNvPr>
          <p:cNvGrpSpPr/>
          <p:nvPr/>
        </p:nvGrpSpPr>
        <p:grpSpPr>
          <a:xfrm>
            <a:off x="85185" y="1367160"/>
            <a:ext cx="8996671" cy="4479183"/>
            <a:chOff x="1018635" y="777944"/>
            <a:chExt cx="9544760" cy="4477850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D7FE0B44-7CBE-DEFD-88F8-3E688837009E}"/>
                </a:ext>
              </a:extLst>
            </p:cNvPr>
            <p:cNvSpPr/>
            <p:nvPr/>
          </p:nvSpPr>
          <p:spPr>
            <a:xfrm>
              <a:off x="2674127" y="777944"/>
              <a:ext cx="6065159" cy="71772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8F5C3E-D093-9758-8A5C-4C27DB231746}"/>
                </a:ext>
              </a:extLst>
            </p:cNvPr>
            <p:cNvSpPr txBox="1"/>
            <p:nvPr/>
          </p:nvSpPr>
          <p:spPr>
            <a:xfrm>
              <a:off x="5227939" y="966113"/>
              <a:ext cx="110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network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68B308-DB71-CB61-BDF9-7B2C9D886316}"/>
                </a:ext>
              </a:extLst>
            </p:cNvPr>
            <p:cNvSpPr txBox="1"/>
            <p:nvPr/>
          </p:nvSpPr>
          <p:spPr>
            <a:xfrm>
              <a:off x="2548614" y="1347651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Block Builder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2930D-8668-13A4-1EF6-DED13387214D}"/>
                </a:ext>
              </a:extLst>
            </p:cNvPr>
            <p:cNvSpPr txBox="1"/>
            <p:nvPr/>
          </p:nvSpPr>
          <p:spPr>
            <a:xfrm>
              <a:off x="7776387" y="1314962"/>
              <a:ext cx="130553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Block Builder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46B372-B598-03E2-26D8-4BEE27062155}"/>
                </a:ext>
              </a:extLst>
            </p:cNvPr>
            <p:cNvSpPr txBox="1"/>
            <p:nvPr/>
          </p:nvSpPr>
          <p:spPr>
            <a:xfrm>
              <a:off x="3411194" y="953090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Tx1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7DB4B-80D0-FD6D-12D3-40430C24B86E}"/>
                </a:ext>
              </a:extLst>
            </p:cNvPr>
            <p:cNvSpPr txBox="1"/>
            <p:nvPr/>
          </p:nvSpPr>
          <p:spPr>
            <a:xfrm>
              <a:off x="4008872" y="849294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Tx7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EAA427-01F7-438A-68EB-FAE99D44A44A}"/>
                </a:ext>
              </a:extLst>
            </p:cNvPr>
            <p:cNvSpPr txBox="1"/>
            <p:nvPr/>
          </p:nvSpPr>
          <p:spPr>
            <a:xfrm>
              <a:off x="4224322" y="1118336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Tx5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E4EBD9-109D-314C-168C-EF9BFE77FD34}"/>
                </a:ext>
              </a:extLst>
            </p:cNvPr>
            <p:cNvSpPr txBox="1"/>
            <p:nvPr/>
          </p:nvSpPr>
          <p:spPr>
            <a:xfrm>
              <a:off x="6386211" y="880692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Tx4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1BCEDE-E1BE-CC87-C1EE-6E18B6ABC6EE}"/>
                </a:ext>
              </a:extLst>
            </p:cNvPr>
            <p:cNvSpPr txBox="1"/>
            <p:nvPr/>
          </p:nvSpPr>
          <p:spPr>
            <a:xfrm>
              <a:off x="7459988" y="87285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2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E71AC-7CD1-F434-D91D-8747852869A3}"/>
                </a:ext>
              </a:extLst>
            </p:cNvPr>
            <p:cNvSpPr txBox="1"/>
            <p:nvPr/>
          </p:nvSpPr>
          <p:spPr>
            <a:xfrm>
              <a:off x="6963339" y="1136807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Tx6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D27D26-B419-A6FA-10FA-862CE720A9A0}"/>
                </a:ext>
              </a:extLst>
            </p:cNvPr>
            <p:cNvSpPr/>
            <p:nvPr/>
          </p:nvSpPr>
          <p:spPr>
            <a:xfrm>
              <a:off x="2253058" y="1884350"/>
              <a:ext cx="510143" cy="9640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92D050"/>
                  </a:solidFill>
                </a:rPr>
                <a:t>Tx 1</a:t>
              </a:r>
            </a:p>
            <a:p>
              <a:pPr algn="ctr"/>
              <a:r>
                <a:rPr lang="en-US" sz="1200" dirty="0">
                  <a:solidFill>
                    <a:srgbClr val="92D050"/>
                  </a:solidFill>
                </a:rPr>
                <a:t>Tx 7</a:t>
              </a:r>
            </a:p>
            <a:p>
              <a:pPr algn="ctr"/>
              <a:r>
                <a:rPr lang="en-US" sz="1200" dirty="0">
                  <a:solidFill>
                    <a:srgbClr val="92D050"/>
                  </a:solidFill>
                </a:rPr>
                <a:t>Tx 5</a:t>
              </a:r>
            </a:p>
            <a:p>
              <a:pPr algn="ctr"/>
              <a:r>
                <a:rPr lang="en-US" sz="1200" dirty="0">
                  <a:solidFill>
                    <a:srgbClr val="92D050"/>
                  </a:solidFill>
                </a:rPr>
                <a:t>Tx 3</a:t>
              </a:r>
            </a:p>
            <a:p>
              <a:pPr algn="ctr"/>
              <a:r>
                <a:rPr lang="en-US" sz="1200" dirty="0">
                  <a:solidFill>
                    <a:srgbClr val="92D050"/>
                  </a:solidFill>
                </a:rPr>
                <a:t>Fee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3FA1A9-AA40-4E73-792C-165EA3322D85}"/>
                </a:ext>
              </a:extLst>
            </p:cNvPr>
            <p:cNvSpPr/>
            <p:nvPr/>
          </p:nvSpPr>
          <p:spPr>
            <a:xfrm>
              <a:off x="7614200" y="1781924"/>
              <a:ext cx="677032" cy="103340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Tx 2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Tx 3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Tx 4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Tx 6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48DA6E-A89B-6DBD-FA32-A494FCA531F7}"/>
                </a:ext>
              </a:extLst>
            </p:cNvPr>
            <p:cNvSpPr txBox="1"/>
            <p:nvPr/>
          </p:nvSpPr>
          <p:spPr>
            <a:xfrm>
              <a:off x="3284426" y="4144364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9D4EF-927B-72B7-2891-0E0C25AF5B70}"/>
                </a:ext>
              </a:extLst>
            </p:cNvPr>
            <p:cNvSpPr txBox="1"/>
            <p:nvPr/>
          </p:nvSpPr>
          <p:spPr>
            <a:xfrm>
              <a:off x="1528778" y="4144364"/>
              <a:ext cx="1277633" cy="646331"/>
            </a:xfrm>
            <a:prstGeom prst="rect">
              <a:avLst/>
            </a:prstGeom>
            <a:gradFill>
              <a:gsLst>
                <a:gs pos="49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</a:t>
              </a:r>
            </a:p>
            <a:p>
              <a:r>
                <a:rPr lang="en-US" dirty="0"/>
                <a:t> (Tx, Tx, …)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722E9A-020F-FF96-38BF-C6D475E56CA6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flipH="1">
              <a:off x="2806411" y="4467530"/>
              <a:ext cx="4780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B16C960-DF4A-B761-E021-086CB679374B}"/>
                </a:ext>
              </a:extLst>
            </p:cNvPr>
            <p:cNvCxnSpPr>
              <a:cxnSpLocks/>
              <a:stCxn id="27" idx="1"/>
              <a:endCxn id="17" idx="3"/>
            </p:cNvCxnSpPr>
            <p:nvPr/>
          </p:nvCxnSpPr>
          <p:spPr>
            <a:xfrm flipH="1">
              <a:off x="4490698" y="3979092"/>
              <a:ext cx="819004" cy="4884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plosion: 8 Points 20">
              <a:extLst>
                <a:ext uri="{FF2B5EF4-FFF2-40B4-BE49-F238E27FC236}">
                  <a16:creationId xmlns:a16="http://schemas.microsoft.com/office/drawing/2014/main" id="{C960BF03-0C2D-75B2-CE5F-7483E5BC68A3}"/>
                </a:ext>
              </a:extLst>
            </p:cNvPr>
            <p:cNvSpPr/>
            <p:nvPr/>
          </p:nvSpPr>
          <p:spPr>
            <a:xfrm>
              <a:off x="7841224" y="2142727"/>
              <a:ext cx="1655960" cy="1033407"/>
            </a:xfrm>
            <a:prstGeom prst="irregularSeal1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SOLUTION FOUND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78DABB-8802-64E2-E52E-F7B6648AF460}"/>
                </a:ext>
              </a:extLst>
            </p:cNvPr>
            <p:cNvSpPr txBox="1"/>
            <p:nvPr/>
          </p:nvSpPr>
          <p:spPr>
            <a:xfrm>
              <a:off x="5342359" y="4609463"/>
              <a:ext cx="273346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  <a:alpha val="39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>
                  <a:alpha val="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Block 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(Tx 2, Tx 3, Tx 4, Tx 6, Fee)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05B8B8F-07C5-57E0-929F-BD72D29E2BD4}"/>
                </a:ext>
              </a:extLst>
            </p:cNvPr>
            <p:cNvGrpSpPr/>
            <p:nvPr/>
          </p:nvGrpSpPr>
          <p:grpSpPr>
            <a:xfrm>
              <a:off x="4936679" y="1488639"/>
              <a:ext cx="1837062" cy="1828484"/>
              <a:chOff x="4718918" y="2551097"/>
              <a:chExt cx="2113219" cy="193906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8F0759-65FE-2D1D-9A9E-50F835A243E5}"/>
                  </a:ext>
                </a:extLst>
              </p:cNvPr>
              <p:cNvSpPr txBox="1"/>
              <p:nvPr/>
            </p:nvSpPr>
            <p:spPr>
              <a:xfrm>
                <a:off x="5185583" y="2551097"/>
                <a:ext cx="1094111" cy="6852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Block Builder 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BF4FA1F-F746-2777-1E42-F34AA03E6F43}"/>
                  </a:ext>
                </a:extLst>
              </p:cNvPr>
              <p:cNvSpPr/>
              <p:nvPr/>
            </p:nvSpPr>
            <p:spPr>
              <a:xfrm>
                <a:off x="4718918" y="3076425"/>
                <a:ext cx="678700" cy="1413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Tx 5</a:t>
                </a:r>
              </a:p>
              <a:p>
                <a:pPr algn="ctr"/>
                <a:r>
                  <a:rPr lang="en-US" sz="1200" dirty="0"/>
                  <a:t>Tx 3</a:t>
                </a:r>
              </a:p>
              <a:p>
                <a:pPr algn="ctr"/>
                <a:r>
                  <a:rPr lang="en-US" sz="1200" dirty="0"/>
                  <a:t>Tx 4</a:t>
                </a:r>
              </a:p>
              <a:p>
                <a:pPr algn="ctr"/>
                <a:r>
                  <a:rPr lang="en-US" sz="1200" dirty="0"/>
                  <a:t>Tx 6</a:t>
                </a:r>
              </a:p>
              <a:p>
                <a:pPr algn="ctr"/>
                <a:r>
                  <a:rPr lang="en-US" sz="1200" dirty="0"/>
                  <a:t>Tx 1</a:t>
                </a:r>
              </a:p>
              <a:p>
                <a:pPr algn="ctr"/>
                <a:r>
                  <a:rPr lang="en-US" sz="1200" dirty="0"/>
                  <a:t>Tx 2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Fee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66D694F-89FD-CB31-F884-88E7FAF3790E}"/>
                  </a:ext>
                </a:extLst>
              </p:cNvPr>
              <p:cNvGrpSpPr/>
              <p:nvPr/>
            </p:nvGrpSpPr>
            <p:grpSpPr>
              <a:xfrm>
                <a:off x="5087884" y="3166301"/>
                <a:ext cx="1744253" cy="1319420"/>
                <a:chOff x="2910542" y="3147724"/>
                <a:chExt cx="1744253" cy="1319420"/>
              </a:xfrm>
            </p:grpSpPr>
            <p:pic>
              <p:nvPicPr>
                <p:cNvPr id="35" name="Picture 3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2DAEA12-8231-3911-5461-FD3B73D39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36" y="3147724"/>
                  <a:ext cx="988209" cy="988209"/>
                </a:xfrm>
                <a:prstGeom prst="rect">
                  <a:avLst/>
                </a:prstGeom>
                <a:noFill/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CC2C0F3-4CA8-8579-9764-A952A1232D6C}"/>
                    </a:ext>
                  </a:extLst>
                </p:cNvPr>
                <p:cNvSpPr txBox="1"/>
                <p:nvPr/>
              </p:nvSpPr>
              <p:spPr>
                <a:xfrm>
                  <a:off x="2910542" y="4075476"/>
                  <a:ext cx="1744253" cy="391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Calculating…</a:t>
                  </a:r>
                </a:p>
              </p:txBody>
            </p:sp>
          </p:grp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D5014E-BC24-3500-E43F-9D6CD581B6B4}"/>
                </a:ext>
              </a:extLst>
            </p:cNvPr>
            <p:cNvCxnSpPr>
              <a:stCxn id="18" idx="1"/>
            </p:cNvCxnSpPr>
            <p:nvPr/>
          </p:nvCxnSpPr>
          <p:spPr>
            <a:xfrm flipH="1" flipV="1">
              <a:off x="1018635" y="4467529"/>
              <a:ext cx="5101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28704D-021E-FD2B-E74F-4F138B660DAC}"/>
                </a:ext>
              </a:extLst>
            </p:cNvPr>
            <p:cNvSpPr txBox="1"/>
            <p:nvPr/>
          </p:nvSpPr>
          <p:spPr>
            <a:xfrm>
              <a:off x="4797364" y="857696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Tx9 </a:t>
              </a:r>
            </a:p>
          </p:txBody>
        </p:sp>
        <p:sp>
          <p:nvSpPr>
            <p:cNvPr id="26" name="Explosion: 8 Points 25">
              <a:extLst>
                <a:ext uri="{FF2B5EF4-FFF2-40B4-BE49-F238E27FC236}">
                  <a16:creationId xmlns:a16="http://schemas.microsoft.com/office/drawing/2014/main" id="{59A26078-2574-A776-D937-BC3041BD6661}"/>
                </a:ext>
              </a:extLst>
            </p:cNvPr>
            <p:cNvSpPr/>
            <p:nvPr/>
          </p:nvSpPr>
          <p:spPr>
            <a:xfrm>
              <a:off x="2508129" y="2259216"/>
              <a:ext cx="1655960" cy="1033407"/>
            </a:xfrm>
            <a:prstGeom prst="irregularSeal1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SOLUTION FOUND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93913F-5872-DFC4-9E5D-AB32FBBE3687}"/>
                </a:ext>
              </a:extLst>
            </p:cNvPr>
            <p:cNvSpPr txBox="1"/>
            <p:nvPr/>
          </p:nvSpPr>
          <p:spPr>
            <a:xfrm>
              <a:off x="5309703" y="3655926"/>
              <a:ext cx="2733463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  <a:alpha val="39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>
                  <a:alpha val="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2D050"/>
                  </a:solidFill>
                </a:rPr>
                <a:t>Block </a:t>
              </a:r>
            </a:p>
            <a:p>
              <a:r>
                <a:rPr lang="en-US" dirty="0">
                  <a:solidFill>
                    <a:srgbClr val="92D050"/>
                  </a:solidFill>
                </a:rPr>
                <a:t>(Tx 1, Tx 7, Tx 5, Tx 3, Fee)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A6B0C41-B587-9908-0D70-238B126640C0}"/>
                </a:ext>
              </a:extLst>
            </p:cNvPr>
            <p:cNvCxnSpPr>
              <a:cxnSpLocks/>
              <a:stCxn id="22" idx="1"/>
              <a:endCxn id="17" idx="3"/>
            </p:cNvCxnSpPr>
            <p:nvPr/>
          </p:nvCxnSpPr>
          <p:spPr>
            <a:xfrm flipH="1" flipV="1">
              <a:off x="4490698" y="4467530"/>
              <a:ext cx="851661" cy="4650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E030B4-2EC6-9637-A61A-5E7E31E735D2}"/>
                </a:ext>
              </a:extLst>
            </p:cNvPr>
            <p:cNvSpPr txBox="1"/>
            <p:nvPr/>
          </p:nvSpPr>
          <p:spPr>
            <a:xfrm>
              <a:off x="8669204" y="3655925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8171763-6E40-246B-4C64-D5F4A8B10FF6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8043166" y="3979091"/>
              <a:ext cx="6260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2619E6-213C-ADD5-BDA6-14B6C8C53393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9875476" y="3979091"/>
              <a:ext cx="687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69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4A08-7AC2-FF19-BCC9-2DB9687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EE1E-9B2D-0EE4-4924-0D6AADA8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Proof of Work</a:t>
            </a:r>
          </a:p>
          <a:p>
            <a:pPr marL="0" indent="0">
              <a:buNone/>
            </a:pPr>
            <a:endParaRPr lang="en-US" sz="1400" dirty="0">
              <a:latin typeface="Gill Sans Nova Light" panose="020B0302020104020203" pitchFamily="34" charset="0"/>
            </a:endParaRPr>
          </a:p>
          <a:p>
            <a:pPr marL="0" indent="0" algn="ctr">
              <a:buNone/>
            </a:pPr>
            <a:r>
              <a:rPr lang="en-US" sz="18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Only one, 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 longest chain, is selected as the “true” one at any time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It can be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any “branch”,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it does not matter which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Gill Sans Nova Light" panose="020B0302020104020203" pitchFamily="34" charset="0"/>
                <a:ea typeface="Arial" panose="020B0604020202020204" pitchFamily="34" charset="0"/>
              </a:rPr>
              <a:t>In time, one of the branches will become </a:t>
            </a:r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longer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… and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everyone will switch to it.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Gill Sans Nova Light" panose="020B0302020104020203" pitchFamily="34" charset="0"/>
                <a:ea typeface="Arial" panose="020B0604020202020204" pitchFamily="34" charset="0"/>
              </a:rPr>
              <a:t>d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ouble-spend transactions (conflicting) are two conflicting forks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but only one will be ultimately selected!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So the participant pushing two conflicting transactions will have to do </a:t>
            </a:r>
            <a:r>
              <a:rPr lang="en-US" sz="1800" b="1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twice the work to create two blocks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, however only one transaction will be accepted.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6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D2FD-B8EA-69C4-C2F2-E571185F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252589-EEA3-469F-3ACC-D5607A1F2599}"/>
              </a:ext>
            </a:extLst>
          </p:cNvPr>
          <p:cNvGrpSpPr/>
          <p:nvPr/>
        </p:nvGrpSpPr>
        <p:grpSpPr>
          <a:xfrm>
            <a:off x="302291" y="1258612"/>
            <a:ext cx="8384508" cy="5065374"/>
            <a:chOff x="1182758" y="777944"/>
            <a:chExt cx="8384508" cy="5065374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1EBA9D8E-5C74-345E-AF19-243FA471015D}"/>
                </a:ext>
              </a:extLst>
            </p:cNvPr>
            <p:cNvSpPr/>
            <p:nvPr/>
          </p:nvSpPr>
          <p:spPr>
            <a:xfrm>
              <a:off x="2674127" y="777944"/>
              <a:ext cx="6065159" cy="71772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7B008E-E689-71A8-FAAB-5D2542296A48}"/>
                </a:ext>
              </a:extLst>
            </p:cNvPr>
            <p:cNvSpPr txBox="1"/>
            <p:nvPr/>
          </p:nvSpPr>
          <p:spPr>
            <a:xfrm>
              <a:off x="5227939" y="966113"/>
              <a:ext cx="1102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network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DE8B8-C701-B85D-6269-7813117C942A}"/>
                </a:ext>
              </a:extLst>
            </p:cNvPr>
            <p:cNvSpPr txBox="1"/>
            <p:nvPr/>
          </p:nvSpPr>
          <p:spPr>
            <a:xfrm>
              <a:off x="3157809" y="1406142"/>
              <a:ext cx="96461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Builder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A6E64F-DC1D-7B1D-0E6F-D22C25440E02}"/>
                </a:ext>
              </a:extLst>
            </p:cNvPr>
            <p:cNvSpPr txBox="1"/>
            <p:nvPr/>
          </p:nvSpPr>
          <p:spPr>
            <a:xfrm>
              <a:off x="3411194" y="953090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Tx1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AFA3BE-C23A-FE6D-21F4-5C37F164E658}"/>
                </a:ext>
              </a:extLst>
            </p:cNvPr>
            <p:cNvSpPr txBox="1"/>
            <p:nvPr/>
          </p:nvSpPr>
          <p:spPr>
            <a:xfrm>
              <a:off x="4008872" y="849294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Tx7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E04191-050E-C380-B7F5-1EF23FC939BB}"/>
                </a:ext>
              </a:extLst>
            </p:cNvPr>
            <p:cNvSpPr txBox="1"/>
            <p:nvPr/>
          </p:nvSpPr>
          <p:spPr>
            <a:xfrm>
              <a:off x="4224322" y="1118336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Tx5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BEFA16-2676-403D-AF0E-5C1D5BF2D729}"/>
                </a:ext>
              </a:extLst>
            </p:cNvPr>
            <p:cNvSpPr txBox="1"/>
            <p:nvPr/>
          </p:nvSpPr>
          <p:spPr>
            <a:xfrm>
              <a:off x="6386211" y="880692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Tx4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DDCB59-D9EA-4757-0E0C-BAED92B5E642}"/>
                </a:ext>
              </a:extLst>
            </p:cNvPr>
            <p:cNvSpPr txBox="1"/>
            <p:nvPr/>
          </p:nvSpPr>
          <p:spPr>
            <a:xfrm>
              <a:off x="7459988" y="87285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 2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DEB5BB-A164-73CD-E386-B6EB8F1AA711}"/>
                </a:ext>
              </a:extLst>
            </p:cNvPr>
            <p:cNvSpPr txBox="1"/>
            <p:nvPr/>
          </p:nvSpPr>
          <p:spPr>
            <a:xfrm>
              <a:off x="6963339" y="1136807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Tx6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99360E9-F9E8-35A3-F740-3D767D253EAF}"/>
                </a:ext>
              </a:extLst>
            </p:cNvPr>
            <p:cNvSpPr/>
            <p:nvPr/>
          </p:nvSpPr>
          <p:spPr>
            <a:xfrm>
              <a:off x="2862253" y="1942841"/>
              <a:ext cx="510143" cy="9640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Tx 1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Tx 7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Tx 5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Tx 3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Fee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BE902D-67B9-2980-100B-214538C3979D}"/>
                </a:ext>
              </a:extLst>
            </p:cNvPr>
            <p:cNvSpPr/>
            <p:nvPr/>
          </p:nvSpPr>
          <p:spPr>
            <a:xfrm>
              <a:off x="7292938" y="1709783"/>
              <a:ext cx="810903" cy="130794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</a:rPr>
                <a:t>BAD TX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Fee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D28C9E-1252-54DC-81CB-1665D5A2441D}"/>
                </a:ext>
              </a:extLst>
            </p:cNvPr>
            <p:cNvSpPr txBox="1"/>
            <p:nvPr/>
          </p:nvSpPr>
          <p:spPr>
            <a:xfrm>
              <a:off x="3123114" y="3453585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440A70-C839-0ABE-E1B5-82FFC36984A6}"/>
                </a:ext>
              </a:extLst>
            </p:cNvPr>
            <p:cNvCxnSpPr>
              <a:cxnSpLocks/>
              <a:stCxn id="16" idx="1"/>
              <a:endCxn id="28" idx="3"/>
            </p:cNvCxnSpPr>
            <p:nvPr/>
          </p:nvCxnSpPr>
          <p:spPr>
            <a:xfrm flipH="1">
              <a:off x="2710497" y="3776751"/>
              <a:ext cx="4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2F06B3-7282-EB9C-BEC0-C270C35BAF4C}"/>
                </a:ext>
              </a:extLst>
            </p:cNvPr>
            <p:cNvCxnSpPr>
              <a:cxnSpLocks/>
              <a:stCxn id="22" idx="1"/>
              <a:endCxn id="16" idx="3"/>
            </p:cNvCxnSpPr>
            <p:nvPr/>
          </p:nvCxnSpPr>
          <p:spPr>
            <a:xfrm flipH="1">
              <a:off x="4329386" y="3776750"/>
              <a:ext cx="3793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xplosion: 8 Points 18">
              <a:extLst>
                <a:ext uri="{FF2B5EF4-FFF2-40B4-BE49-F238E27FC236}">
                  <a16:creationId xmlns:a16="http://schemas.microsoft.com/office/drawing/2014/main" id="{A6C670D4-8779-A03F-B78F-198363D69CD5}"/>
                </a:ext>
              </a:extLst>
            </p:cNvPr>
            <p:cNvSpPr/>
            <p:nvPr/>
          </p:nvSpPr>
          <p:spPr>
            <a:xfrm>
              <a:off x="7911306" y="2260842"/>
              <a:ext cx="1655960" cy="1033407"/>
            </a:xfrm>
            <a:prstGeom prst="irregularSeal1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SOLUTION FOUND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E7F1C3-E835-4F25-7BDD-1986DD416B15}"/>
                </a:ext>
              </a:extLst>
            </p:cNvPr>
            <p:cNvSpPr txBox="1"/>
            <p:nvPr/>
          </p:nvSpPr>
          <p:spPr>
            <a:xfrm>
              <a:off x="3215383" y="4820938"/>
              <a:ext cx="1708817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  <a:alpha val="39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>
                  <a:alpha val="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</a:t>
              </a:r>
            </a:p>
            <a:p>
              <a:r>
                <a:rPr lang="en-US" dirty="0"/>
                <a:t>(</a:t>
              </a:r>
              <a:r>
                <a:rPr lang="en-US" dirty="0">
                  <a:solidFill>
                    <a:schemeClr val="accent5"/>
                  </a:solidFill>
                </a:rPr>
                <a:t>BAD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accent5"/>
                  </a:solidFill>
                </a:rPr>
                <a:t>TX</a:t>
              </a:r>
              <a:r>
                <a:rPr lang="en-US" dirty="0"/>
                <a:t>, Fee)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4C622-1FB6-AADF-982A-55C074C389D3}"/>
                </a:ext>
              </a:extLst>
            </p:cNvPr>
            <p:cNvSpPr txBox="1"/>
            <p:nvPr/>
          </p:nvSpPr>
          <p:spPr>
            <a:xfrm>
              <a:off x="4797364" y="857696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Tx9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29EE7-5F11-15FA-5178-23FD9D750545}"/>
                </a:ext>
              </a:extLst>
            </p:cNvPr>
            <p:cNvSpPr txBox="1"/>
            <p:nvPr/>
          </p:nvSpPr>
          <p:spPr>
            <a:xfrm>
              <a:off x="4708750" y="3453584"/>
              <a:ext cx="267158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  <a:alpha val="39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>
                  <a:alpha val="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 1, Tx 7, Tx 5, Tx 3, Fee)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EDD1903-FC7F-E22E-8E70-3B04D2031F0E}"/>
                </a:ext>
              </a:extLst>
            </p:cNvPr>
            <p:cNvCxnSpPr>
              <a:cxnSpLocks/>
              <a:stCxn id="20" idx="1"/>
              <a:endCxn id="28" idx="3"/>
            </p:cNvCxnSpPr>
            <p:nvPr/>
          </p:nvCxnSpPr>
          <p:spPr>
            <a:xfrm flipH="1" flipV="1">
              <a:off x="2710497" y="3776751"/>
              <a:ext cx="504886" cy="1367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1D0BC1-F9A8-6AE2-A611-066F2EB0CE20}"/>
                </a:ext>
              </a:extLst>
            </p:cNvPr>
            <p:cNvSpPr txBox="1"/>
            <p:nvPr/>
          </p:nvSpPr>
          <p:spPr>
            <a:xfrm>
              <a:off x="7723075" y="3458795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ABDB01-FF67-00AD-9439-F5C2193B64B0}"/>
                </a:ext>
              </a:extLst>
            </p:cNvPr>
            <p:cNvCxnSpPr>
              <a:cxnSpLocks/>
              <a:stCxn id="24" idx="1"/>
              <a:endCxn id="22" idx="3"/>
            </p:cNvCxnSpPr>
            <p:nvPr/>
          </p:nvCxnSpPr>
          <p:spPr>
            <a:xfrm flipH="1" flipV="1">
              <a:off x="7380332" y="3776750"/>
              <a:ext cx="342743" cy="52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5168C9-8935-3A51-10E8-01517E105B6E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8929347" y="3781961"/>
              <a:ext cx="299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A purple round emoji with horns and a black background&#10;&#10;Description automatically generated">
              <a:extLst>
                <a:ext uri="{FF2B5EF4-FFF2-40B4-BE49-F238E27FC236}">
                  <a16:creationId xmlns:a16="http://schemas.microsoft.com/office/drawing/2014/main" id="{20359260-49BD-89D8-1DDE-B46175B6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473" y="1412763"/>
              <a:ext cx="909332" cy="9093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2552F1-8CAC-5553-C95B-D307D2A1628C}"/>
                </a:ext>
              </a:extLst>
            </p:cNvPr>
            <p:cNvSpPr txBox="1"/>
            <p:nvPr/>
          </p:nvSpPr>
          <p:spPr>
            <a:xfrm>
              <a:off x="1504225" y="3453585"/>
              <a:ext cx="1206272" cy="646331"/>
            </a:xfrm>
            <a:prstGeom prst="rect">
              <a:avLst/>
            </a:prstGeom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9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Block </a:t>
              </a:r>
            </a:p>
            <a:p>
              <a:r>
                <a:rPr lang="en-US" dirty="0"/>
                <a:t>(Tx, Tx, …)</a:t>
              </a:r>
            </a:p>
          </p:txBody>
        </p:sp>
        <p:sp>
          <p:nvSpPr>
            <p:cNvPr id="29" name="Explosion: 8 Points 28">
              <a:extLst>
                <a:ext uri="{FF2B5EF4-FFF2-40B4-BE49-F238E27FC236}">
                  <a16:creationId xmlns:a16="http://schemas.microsoft.com/office/drawing/2014/main" id="{75613363-184E-CA20-5F6C-EF88E9558E74}"/>
                </a:ext>
              </a:extLst>
            </p:cNvPr>
            <p:cNvSpPr/>
            <p:nvPr/>
          </p:nvSpPr>
          <p:spPr>
            <a:xfrm>
              <a:off x="3219008" y="2254695"/>
              <a:ext cx="1655960" cy="1033407"/>
            </a:xfrm>
            <a:prstGeom prst="irregularSeal1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SOLUTION FOUND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C59C8E-92CF-41B2-52FF-C29DFC864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758" y="3776749"/>
              <a:ext cx="321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1680A03-2FB2-54C6-0BBF-0884FF77125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4924200" y="5144104"/>
              <a:ext cx="519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ctagon 31">
              <a:extLst>
                <a:ext uri="{FF2B5EF4-FFF2-40B4-BE49-F238E27FC236}">
                  <a16:creationId xmlns:a16="http://schemas.microsoft.com/office/drawing/2014/main" id="{39F0AADD-9C05-BA4D-F668-C8655DC0B3A1}"/>
                </a:ext>
              </a:extLst>
            </p:cNvPr>
            <p:cNvSpPr/>
            <p:nvPr/>
          </p:nvSpPr>
          <p:spPr>
            <a:xfrm>
              <a:off x="5443389" y="4444889"/>
              <a:ext cx="1489094" cy="1398429"/>
            </a:xfrm>
            <a:prstGeom prst="oct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EE8C-63A9-FB03-85BD-3313AB704CDB}"/>
                </a:ext>
              </a:extLst>
            </p:cNvPr>
            <p:cNvSpPr txBox="1"/>
            <p:nvPr/>
          </p:nvSpPr>
          <p:spPr>
            <a:xfrm>
              <a:off x="5675850" y="4521532"/>
              <a:ext cx="10103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STOP No way to make it longer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38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57F7-0353-C236-412F-5F32B2A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AF4DE-8F12-E146-123A-F80D2941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185"/>
            <a:ext cx="8229600" cy="4656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 of Work</a:t>
            </a:r>
          </a:p>
          <a:p>
            <a:pPr marL="0" indent="0">
              <a:buNone/>
            </a:pPr>
            <a:endParaRPr lang="en-US" sz="1800" dirty="0">
              <a:latin typeface="Gill Sans Nova Light" panose="020B0302020104020203" pitchFamily="34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T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he older the transaction is, the harder it is to override it,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because that would require modifying all transactions that depend on this one, due to the nature of the blockchain</a:t>
            </a:r>
          </a:p>
          <a:p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This way, blockchain participants are incentivized to do work towards the common consensus.</a:t>
            </a:r>
          </a:p>
          <a:p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There are other types of consensus, but they all involve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committing some resource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to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participate in transaction validation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: assets, time, space etc.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	If honest participants are majority, the combined resources they commit outweigh the resources of the bad actors, securing the network.</a:t>
            </a: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Gill Sans Nova Light" panose="020B0302020104020203" pitchFamily="34" charset="0"/>
                <a:ea typeface="Arial" panose="020B0604020202020204" pitchFamily="34" charset="0"/>
              </a:rPr>
              <a:t>… </a:t>
            </a:r>
            <a:r>
              <a:rPr lang="en-US" sz="2400" b="1" dirty="0">
                <a:latin typeface="Gill Sans Nova Light" panose="020B0302020104020203" pitchFamily="34" charset="0"/>
                <a:ea typeface="Arial" panose="020B0604020202020204" pitchFamily="34" charset="0"/>
              </a:rPr>
              <a:t>AND</a:t>
            </a:r>
            <a:r>
              <a:rPr lang="en-US" sz="1800" b="1" dirty="0">
                <a:latin typeface="Gill Sans Nova Light" panose="020B0302020104020203" pitchFamily="34" charset="0"/>
                <a:ea typeface="Arial" panose="020B0604020202020204" pitchFamily="34" charset="0"/>
              </a:rPr>
              <a:t> …</a:t>
            </a:r>
            <a:endParaRPr lang="en-US" sz="1800" b="1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8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BCAB-0127-0022-F8E9-E98F88B1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55554-48AD-F10F-2E67-348592D1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096"/>
            <a:ext cx="8229600" cy="454273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Proof of Work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r>
              <a:rPr lang="en-US" dirty="0">
                <a:latin typeface="Gill Sans Nova Light" panose="020B0302020104020203" pitchFamily="34" charset="0"/>
              </a:rPr>
              <a:t>No need to know each other </a:t>
            </a:r>
          </a:p>
          <a:p>
            <a:r>
              <a:rPr lang="en-US" dirty="0">
                <a:solidFill>
                  <a:srgbClr val="FF0000"/>
                </a:solidFill>
                <a:latin typeface="Gill Sans Nova Light" panose="020B0302020104020203" pitchFamily="34" charset="0"/>
              </a:rPr>
              <a:t>No need to communicate back and forth</a:t>
            </a:r>
          </a:p>
          <a:p>
            <a:r>
              <a:rPr lang="en-US" dirty="0">
                <a:latin typeface="Gill Sans Nova Light" panose="020B0302020104020203" pitchFamily="34" charset="0"/>
              </a:rPr>
              <a:t>Protocol tells nodes which new blocks to accept…</a:t>
            </a:r>
          </a:p>
          <a:p>
            <a:r>
              <a:rPr lang="en-US" dirty="0">
                <a:latin typeface="Gill Sans Nova Light" panose="020B0302020104020203" pitchFamily="34" charset="0"/>
              </a:rPr>
              <a:t>… And how </a:t>
            </a:r>
            <a:r>
              <a:rPr lang="en-US" dirty="0">
                <a:solidFill>
                  <a:srgbClr val="FF0000"/>
                </a:solidFill>
                <a:latin typeface="Gill Sans Nova Light" panose="020B0302020104020203" pitchFamily="34" charset="0"/>
              </a:rPr>
              <a:t>to build on top of each other’s work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3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4806-16A0-BA59-4E69-768DE56A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AD2D3-BCFC-1D27-7BFF-0C5BBFEA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6590"/>
            <a:ext cx="8229600" cy="45352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Gill Sans Nova Light" panose="020B0302020104020203" pitchFamily="34" charset="0"/>
              </a:rPr>
              <a:t>Bitcoin innovation: </a:t>
            </a:r>
            <a:r>
              <a:rPr lang="en-US" i="1" dirty="0">
                <a:solidFill>
                  <a:srgbClr val="FF0000"/>
                </a:solidFill>
                <a:latin typeface="Gill Sans Nova Light" panose="020B0302020104020203" pitchFamily="34" charset="0"/>
              </a:rPr>
              <a:t>trustless</a:t>
            </a:r>
            <a:r>
              <a:rPr lang="en-US" dirty="0">
                <a:solidFill>
                  <a:srgbClr val="FF0000"/>
                </a:solidFill>
                <a:latin typeface="Gill Sans Nova Light" panose="020B0302020104020203" pitchFamily="34" charset="0"/>
              </a:rPr>
              <a:t> decentralized consensus</a:t>
            </a:r>
          </a:p>
          <a:p>
            <a:r>
              <a:rPr lang="en-US" dirty="0">
                <a:solidFill>
                  <a:srgbClr val="FF0000"/>
                </a:solidFill>
                <a:latin typeface="Gill Sans Nova Light" panose="020B0302020104020203" pitchFamily="34" charset="0"/>
              </a:rPr>
              <a:t>Anyone can join and support the network </a:t>
            </a:r>
          </a:p>
          <a:p>
            <a:r>
              <a:rPr lang="en-US" dirty="0">
                <a:latin typeface="Gill Sans Nova Light" panose="020B0302020104020203" pitchFamily="34" charset="0"/>
              </a:rPr>
              <a:t>True potential and value of an idea may be discovered later</a:t>
            </a:r>
          </a:p>
          <a:p>
            <a:pPr marL="0" indent="0">
              <a:buNone/>
            </a:pPr>
            <a:r>
              <a:rPr lang="en-US" dirty="0">
                <a:latin typeface="Gill Sans Nova Light" panose="020B0302020104020203" pitchFamily="34" charset="0"/>
              </a:rPr>
              <a:t>	Unlocking blockchain value: to be continued…</a:t>
            </a:r>
          </a:p>
          <a:p>
            <a:r>
              <a:rPr lang="en-US" dirty="0">
                <a:latin typeface="Gill Sans Nova Light" panose="020B0302020104020203" pitchFamily="34" charset="0"/>
              </a:rPr>
              <a:t>… in the next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D48A-C281-E841-628D-B361A9E8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3650-96F0-FF35-C292-56292065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Why are cryptos (digital assets) – assets?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latin typeface="Gill Sans Nova Light" panose="020B0302020104020203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What is their value?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latin typeface="Gill Sans Nova Light" panose="020B0302020104020203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What determines their price?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latin typeface="Gill Sans Nova Light" panose="020B0302020104020203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If the value is in “blockchain,” what is the value of “blockchain”?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latin typeface="Gill Sans Nova Light" panose="020B0302020104020203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Why “blockchain”?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6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24AB-9EA0-C4E7-B671-2BDD3718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FDF2-3598-3896-1A5F-C79F1FAB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7817"/>
            <a:ext cx="8229600" cy="45674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Whatever the value of cryptos is…</a:t>
            </a:r>
          </a:p>
          <a:p>
            <a:pPr marL="0" indent="0" algn="ctr">
              <a:buNone/>
            </a:pPr>
            <a:endParaRPr lang="en-US" sz="1400" b="1" dirty="0">
              <a:solidFill>
                <a:srgbClr val="22252D"/>
              </a:solidFill>
              <a:latin typeface="Helvetica-Bold"/>
            </a:endParaRPr>
          </a:p>
          <a:p>
            <a:pPr marL="0" indent="0" algn="ctr">
              <a:buNone/>
            </a:pPr>
            <a:endParaRPr lang="en-US" sz="1400" b="1" dirty="0">
              <a:solidFill>
                <a:srgbClr val="22252D"/>
              </a:solidFill>
              <a:latin typeface="Helvetica-Bold"/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22252D"/>
                </a:solidFill>
                <a:latin typeface="Gill Sans Nova Light" panose="020B0302020104020203" pitchFamily="34" charset="0"/>
              </a:rPr>
              <a:t>“US Bitcoin ETFs Continue Inflow Streak, Funds Now Hold 4.47% of BTC’s Market Cap”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rgbClr val="22252D"/>
                </a:solidFill>
                <a:latin typeface="Gill Sans Nova Light" panose="020B0302020104020203" pitchFamily="34" charset="0"/>
              </a:rPr>
              <a:t>(as of mid July 2024)</a:t>
            </a:r>
          </a:p>
          <a:p>
            <a:pPr marL="0" indent="0" algn="ctr">
              <a:buNone/>
            </a:pPr>
            <a:r>
              <a:rPr lang="en-US" sz="1000" dirty="0">
                <a:latin typeface="Gill Sans Nova Light" panose="020B0302020104020203" pitchFamily="34" charset="0"/>
                <a:hlinkClick r:id="rId3"/>
              </a:rPr>
              <a:t>https://news.bitcoin.com/us-bitcoin-etfs-continue-inflow-streak-funds-now-hold-4-47-of-btcs-market-cap</a:t>
            </a:r>
            <a:endParaRPr lang="en-US" sz="1000" dirty="0">
              <a:latin typeface="Gill Sans Nova Light" panose="020B0302020104020203" pitchFamily="34" charset="0"/>
            </a:endParaRPr>
          </a:p>
          <a:p>
            <a:pPr marL="0" indent="0" algn="ctr">
              <a:buNone/>
            </a:pPr>
            <a:endParaRPr lang="en-US" sz="1000" b="1" dirty="0">
              <a:solidFill>
                <a:srgbClr val="22252D"/>
              </a:solidFill>
              <a:latin typeface="Gill Sans Nova Light" panose="020B0302020104020203" pitchFamily="34" charset="0"/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prstClr val="black"/>
                </a:solidFill>
                <a:latin typeface="Gill Sans Nova Light" panose="020B0302020104020203" pitchFamily="34" charset="0"/>
              </a:rPr>
              <a:t>“Institutional Interest Drives Digital Asset Growth in Early 2024, Says Report”</a:t>
            </a:r>
          </a:p>
          <a:p>
            <a:pPr marL="0" indent="0" algn="ctr">
              <a:buNone/>
            </a:pPr>
            <a:r>
              <a:rPr lang="en-US" sz="1000" dirty="0">
                <a:solidFill>
                  <a:srgbClr val="22252D"/>
                </a:solidFill>
                <a:latin typeface="Gill Sans Nova Light" panose="020B0302020104020203" pitchFamily="34" charset="0"/>
                <a:hlinkClick r:id="rId4"/>
              </a:rPr>
              <a:t>https://news.bitcoin.com/digital-assets-thrive-in-h1-2024-cme-and-glassnode-report-finds</a:t>
            </a:r>
            <a:endParaRPr lang="en-US" sz="1000" dirty="0">
              <a:solidFill>
                <a:srgbClr val="22252D"/>
              </a:solidFill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1000" dirty="0">
              <a:solidFill>
                <a:srgbClr val="22252D"/>
              </a:solidFill>
            </a:endParaRPr>
          </a:p>
          <a:p>
            <a:pPr marL="0" indent="0" algn="r">
              <a:buNone/>
            </a:pPr>
            <a:endParaRPr lang="en-US" sz="1400" dirty="0"/>
          </a:p>
          <a:p>
            <a:pPr marL="0" indent="0" algn="r">
              <a:buNone/>
            </a:pPr>
            <a:r>
              <a:rPr lang="en-US" dirty="0"/>
              <a:t>... Clearly, people place some value now!</a:t>
            </a:r>
          </a:p>
        </p:txBody>
      </p:sp>
    </p:spTree>
    <p:extLst>
      <p:ext uri="{BB962C8B-B14F-4D97-AF65-F5344CB8AC3E}">
        <p14:creationId xmlns:p14="http://schemas.microsoft.com/office/powerpoint/2010/main" val="40567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658101" y="914463"/>
            <a:ext cx="276317" cy="1787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2ABBE6EC-54BD-DB4B-B578-86C0F7FC5F81}" type="slidenum">
              <a:rPr lang="en-US" sz="900"/>
              <a:pPr/>
              <a:t>5</a:t>
            </a:fld>
            <a:endParaRPr lang="en-US" sz="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53C165-FD36-0DF1-7564-D57B9536EE20}"/>
              </a:ext>
            </a:extLst>
          </p:cNvPr>
          <p:cNvSpPr txBox="1">
            <a:spLocks/>
          </p:cNvSpPr>
          <p:nvPr/>
        </p:nvSpPr>
        <p:spPr>
          <a:xfrm>
            <a:off x="1485900" y="1959266"/>
            <a:ext cx="6172200" cy="32616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endParaRPr lang="en-US" sz="1500" dirty="0"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500" dirty="0"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500" dirty="0"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500" dirty="0"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500" dirty="0">
              <a:cs typeface="Arial" panose="020B0604020202020204" pitchFamily="34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>
                <a:latin typeface="Gill Sans Nova Light" panose="020B0302020104020203" pitchFamily="34" charset="0"/>
                <a:cs typeface="Arial" panose="020B0604020202020204" pitchFamily="34" charset="0"/>
              </a:rPr>
              <a:t>… What is it blockchain and cryptos?</a:t>
            </a: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dirty="0">
              <a:latin typeface="Gill Sans Nova Light" panose="020B0302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9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E7E2-7215-1C16-7D1A-88DED62B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47DD-0A31-8084-C65F-EC605F3A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7008"/>
            <a:ext cx="8229600" cy="4255629"/>
          </a:xfrm>
        </p:spPr>
        <p:txBody>
          <a:bodyPr/>
          <a:lstStyle/>
          <a:p>
            <a:r>
              <a:rPr lang="en-US" dirty="0"/>
              <a:t>Money?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Gill Sans Nova Light" panose="020B0302020104020203" pitchFamily="34" charset="0"/>
              </a:rPr>
              <a:t>…. But what is money?</a:t>
            </a:r>
            <a:endParaRPr lang="en-US" sz="24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Nova Light" panose="020B0302020104020203" pitchFamily="34" charset="0"/>
              </a:rPr>
              <a:t>“Private money”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9FCCC4-3F43-F414-ABD8-E55D4CBD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1384680"/>
            <a:ext cx="4693742" cy="46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1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3334-44C3-02CD-C506-21C754C1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42BE-8A85-1D65-D072-3607A708D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09484"/>
          </a:xfrm>
        </p:spPr>
        <p:txBody>
          <a:bodyPr/>
          <a:lstStyle/>
          <a:p>
            <a:r>
              <a:rPr lang="en-US" dirty="0"/>
              <a:t>Commodity?</a:t>
            </a:r>
          </a:p>
          <a:p>
            <a:endParaRPr lang="en-US" dirty="0"/>
          </a:p>
          <a:p>
            <a:pPr marL="0" indent="0">
              <a:buNone/>
            </a:pPr>
            <a:endParaRPr lang="en-US" sz="18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ill Sans Nova Light" panose="020B0302020104020203" pitchFamily="34" charset="0"/>
              </a:rPr>
              <a:t>Something that has an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Gill Sans Nova Light" panose="020B0302020104020203" pitchFamily="34" charset="0"/>
              </a:rPr>
              <a:t>Intrinsic value </a:t>
            </a:r>
            <a:r>
              <a:rPr lang="en-US" dirty="0">
                <a:latin typeface="Gill Sans Nova Light" panose="020B0302020104020203" pitchFamily="34" charset="0"/>
              </a:rPr>
              <a:t>or </a:t>
            </a:r>
            <a:r>
              <a:rPr lang="en-US" b="1" dirty="0">
                <a:solidFill>
                  <a:srgbClr val="FF0000"/>
                </a:solidFill>
                <a:latin typeface="Gill Sans Nova Light" panose="020B0302020104020203" pitchFamily="34" charset="0"/>
              </a:rPr>
              <a:t>Utility ?</a:t>
            </a:r>
          </a:p>
          <a:p>
            <a:pPr marL="0" indent="0">
              <a:buNone/>
            </a:pPr>
            <a:endParaRPr lang="en-US" sz="1800" dirty="0">
              <a:latin typeface="Gill Sans Nova Light" panose="020B03020201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Gill Sans Nova Light" panose="020B03020201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90AD83-1957-DD1F-B8C0-4EDFE2E76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3" y="1600201"/>
            <a:ext cx="243839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69319CF-1EA5-417B-0893-D99CD5C5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600450"/>
            <a:ext cx="1838184" cy="21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66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9E9F-03E6-56BA-20AB-4F554A4E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0806C-A50E-CE4D-32C1-F7FE1B196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Equity, a stake in some corporation?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Gill Sans Nova Light" panose="020B0302020104020203" pitchFamily="34" charset="0"/>
              </a:rPr>
              <a:t>Share of profit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FC418D-3D88-9EBA-B71B-D8A729152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25" y="2686050"/>
            <a:ext cx="508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7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5899-1133-D758-29BC-C4A3C579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5612"/>
            <a:ext cx="8229600" cy="913088"/>
          </a:xfrm>
        </p:spPr>
        <p:txBody>
          <a:bodyPr/>
          <a:lstStyle/>
          <a:p>
            <a:r>
              <a:rPr lang="en-US" dirty="0"/>
              <a:t>Introduction to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6D140-2E7F-1DD9-9690-F9F0F6892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86325" cy="43216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Blockchain</a:t>
            </a:r>
          </a:p>
          <a:p>
            <a:pPr marL="0" indent="0">
              <a:buNone/>
            </a:pPr>
            <a:endParaRPr lang="en-US" sz="1200" dirty="0">
              <a:latin typeface="Gill Sans Nova Light" panose="020B0302020104020203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Way to arrange bits of data 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such that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they depend on each other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, and this dependence is based on their content and 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temporal order</a:t>
            </a: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.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Bits of data: </a:t>
            </a:r>
            <a:r>
              <a:rPr lang="en-US" sz="1800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“transactions”.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Transactions</a:t>
            </a:r>
            <a:r>
              <a:rPr lang="en-US" sz="1800" u="none" strike="noStrike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 are batched into blocks</a:t>
            </a:r>
            <a:r>
              <a:rPr lang="en-US" sz="1800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. </a:t>
            </a:r>
            <a:r>
              <a:rPr lang="en-US" sz="1800" u="none" strike="noStrike" dirty="0"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Each subsequent block contains a “fingerprint” (hash) of the previous block, so they are linked into a linear sequence.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Gill Sans Nova Light" panose="020B0302020104020203" pitchFamily="34" charset="0"/>
                <a:ea typeface="Arial" panose="020B0604020202020204" pitchFamily="34" charset="0"/>
              </a:rPr>
              <a:t>S</a:t>
            </a:r>
            <a:r>
              <a:rPr lang="en-US" sz="1800" b="1" dirty="0">
                <a:solidFill>
                  <a:srgbClr val="FF0000"/>
                </a:solidFill>
                <a:effectLst/>
                <a:latin typeface="Gill Sans Nova Light" panose="020B0302020104020203" pitchFamily="34" charset="0"/>
                <a:ea typeface="Arial" panose="020B0604020202020204" pitchFamily="34" charset="0"/>
              </a:rPr>
              <a:t>equence of transactions. </a:t>
            </a:r>
          </a:p>
          <a:p>
            <a:pPr marL="11430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FF0000"/>
              </a:solidFill>
              <a:effectLst/>
              <a:latin typeface="Gill Sans Nova Light" panose="020B0302020104020203" pitchFamily="34" charset="0"/>
              <a:ea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7EBDB5-342A-E3E1-17B6-7A444ED48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1827891"/>
            <a:ext cx="3343274" cy="40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2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solidFill>
            <a:srgbClr val="C00000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1668</Words>
  <Application>Microsoft Office PowerPoint</Application>
  <PresentationFormat>On-screen Show (4:3)</PresentationFormat>
  <Paragraphs>419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Calibri Light</vt:lpstr>
      <vt:lpstr>Gill Sans Nova Light</vt:lpstr>
      <vt:lpstr>Helvetica-Bold</vt:lpstr>
      <vt:lpstr>Wingdings</vt:lpstr>
      <vt:lpstr>Office Theme</vt:lpstr>
      <vt:lpstr>1_Office Theme</vt:lpstr>
      <vt:lpstr>2_Office Theme</vt:lpstr>
      <vt:lpstr>Custom Design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  <vt:lpstr>Introduction to Crypto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Imaev, Denis</dc:creator>
  <cp:lastModifiedBy>Zhao, Kathryn</cp:lastModifiedBy>
  <cp:revision>17</cp:revision>
  <dcterms:created xsi:type="dcterms:W3CDTF">2024-07-01T18:03:48Z</dcterms:created>
  <dcterms:modified xsi:type="dcterms:W3CDTF">2024-09-09T18:50:24Z</dcterms:modified>
</cp:coreProperties>
</file>